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58" r:id="rId5"/>
    <p:sldId id="264" r:id="rId6"/>
    <p:sldId id="260" r:id="rId7"/>
    <p:sldId id="261" r:id="rId8"/>
    <p:sldId id="262" r:id="rId9"/>
    <p:sldId id="263" r:id="rId10"/>
    <p:sldId id="295" r:id="rId11"/>
    <p:sldId id="267" r:id="rId12"/>
    <p:sldId id="269" r:id="rId13"/>
    <p:sldId id="432" r:id="rId14"/>
    <p:sldId id="294" r:id="rId15"/>
    <p:sldId id="272" r:id="rId16"/>
    <p:sldId id="276" r:id="rId17"/>
    <p:sldId id="433" r:id="rId18"/>
    <p:sldId id="437" r:id="rId19"/>
    <p:sldId id="438" r:id="rId20"/>
    <p:sldId id="439" r:id="rId21"/>
    <p:sldId id="428" r:id="rId22"/>
    <p:sldId id="429" r:id="rId23"/>
    <p:sldId id="430" r:id="rId24"/>
    <p:sldId id="431" r:id="rId25"/>
    <p:sldId id="451" r:id="rId26"/>
    <p:sldId id="293" r:id="rId27"/>
    <p:sldId id="459" r:id="rId28"/>
    <p:sldId id="296" r:id="rId29"/>
  </p:sldIdLst>
  <p:sldSz cx="12192000" cy="6858000"/>
  <p:notesSz cx="6858000" cy="9144000"/>
  <p:custDataLst>
    <p:tags r:id="rId3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6"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E2B57"/>
    <a:srgbClr val="3A6695"/>
    <a:srgbClr val="9CC5FD"/>
    <a:srgbClr val="134263"/>
    <a:srgbClr val="FF5D5D"/>
    <a:srgbClr val="C00000"/>
    <a:srgbClr val="CC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080" autoAdjust="0"/>
    <p:restoredTop sz="95780" autoAdjust="0"/>
  </p:normalViewPr>
  <p:slideViewPr>
    <p:cSldViewPr snapToGrid="0" showGuides="1">
      <p:cViewPr varScale="1">
        <p:scale>
          <a:sx n="106" d="100"/>
          <a:sy n="106" d="100"/>
        </p:scale>
        <p:origin x="384" y="96"/>
      </p:cViewPr>
      <p:guideLst>
        <p:guide orient="horz" pos="2186"/>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3" Type="http://schemas.openxmlformats.org/officeDocument/2006/relationships/tags" Target="tags/tag132.xml"/><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jpeg>
</file>

<file path=ppt/media/image11.png>
</file>

<file path=ppt/media/image12.jpeg>
</file>

<file path=ppt/media/image2.png>
</file>

<file path=ppt/media/image3.jpe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CE4261-0CDD-45A3-84C2-311859DE5B03}"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F711DA-82CB-44C8-99EC-9CE596A896F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0" y="0"/>
            <a:ext cx="12192000" cy="6858000"/>
          </a:xfrm>
        </p:spPr>
        <p:txBody>
          <a:bodyPr/>
          <a:lstStyle/>
          <a:p>
            <a:endParaRPr lang="en-US"/>
          </a:p>
        </p:txBody>
      </p:sp>
    </p:spTree>
  </p:cSld>
  <p:clrMapOvr>
    <a:masterClrMapping/>
  </p:clrMapOvr>
  <mc:AlternateContent xmlns:mc="http://schemas.openxmlformats.org/markup-compatibility/2006">
    <mc:Choice xmlns:p14="http://schemas.microsoft.com/office/powerpoint/2010/main" Requires="p14">
      <p:transition spd="slow" p14:dur="1600" advClick="0">
        <p14:conveyor dir="l"/>
      </p:transition>
    </mc:Choice>
    <mc:Fallback>
      <p:transition spd="slow" advClick="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4536CA-A6C4-4358-AF93-5CCBD70D248C}"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537B7A-7510-410A-AA53-45D600DA0276}" type="slidenum">
              <a:rPr lang="zh-CN" altLang="en-US" smtClean="0"/>
            </a:fld>
            <a:endParaRPr lang="zh-CN" altLang="en-US"/>
          </a:p>
        </p:txBody>
      </p:sp>
      <p:sp>
        <p:nvSpPr>
          <p:cNvPr id="7" name="矩形 6"/>
          <p:cNvSpPr/>
          <p:nvPr userDrawn="1"/>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9" Type="http://schemas.openxmlformats.org/officeDocument/2006/relationships/tags" Target="../tags/tag47.xml"/><Relationship Id="rId8" Type="http://schemas.openxmlformats.org/officeDocument/2006/relationships/tags" Target="../tags/tag46.xml"/><Relationship Id="rId7" Type="http://schemas.openxmlformats.org/officeDocument/2006/relationships/tags" Target="../tags/tag45.xml"/><Relationship Id="rId6" Type="http://schemas.openxmlformats.org/officeDocument/2006/relationships/tags" Target="../tags/tag44.xml"/><Relationship Id="rId5" Type="http://schemas.openxmlformats.org/officeDocument/2006/relationships/tags" Target="../tags/tag43.xml"/><Relationship Id="rId4" Type="http://schemas.openxmlformats.org/officeDocument/2006/relationships/tags" Target="../tags/tag42.xml"/><Relationship Id="rId3" Type="http://schemas.openxmlformats.org/officeDocument/2006/relationships/tags" Target="../tags/tag41.xml"/><Relationship Id="rId26" Type="http://schemas.openxmlformats.org/officeDocument/2006/relationships/notesSlide" Target="../notesSlides/notesSlide10.xml"/><Relationship Id="rId25" Type="http://schemas.openxmlformats.org/officeDocument/2006/relationships/slideLayout" Target="../slideLayouts/slideLayout7.xml"/><Relationship Id="rId24" Type="http://schemas.openxmlformats.org/officeDocument/2006/relationships/tags" Target="../tags/tag62.xml"/><Relationship Id="rId23" Type="http://schemas.openxmlformats.org/officeDocument/2006/relationships/tags" Target="../tags/tag61.xml"/><Relationship Id="rId22" Type="http://schemas.openxmlformats.org/officeDocument/2006/relationships/tags" Target="../tags/tag60.xml"/><Relationship Id="rId21" Type="http://schemas.openxmlformats.org/officeDocument/2006/relationships/tags" Target="../tags/tag59.xml"/><Relationship Id="rId20" Type="http://schemas.openxmlformats.org/officeDocument/2006/relationships/tags" Target="../tags/tag58.xml"/><Relationship Id="rId2" Type="http://schemas.openxmlformats.org/officeDocument/2006/relationships/image" Target="../media/image5.png"/><Relationship Id="rId19" Type="http://schemas.openxmlformats.org/officeDocument/2006/relationships/tags" Target="../tags/tag57.xml"/><Relationship Id="rId18" Type="http://schemas.openxmlformats.org/officeDocument/2006/relationships/tags" Target="../tags/tag56.xml"/><Relationship Id="rId17" Type="http://schemas.openxmlformats.org/officeDocument/2006/relationships/tags" Target="../tags/tag55.xml"/><Relationship Id="rId16" Type="http://schemas.openxmlformats.org/officeDocument/2006/relationships/tags" Target="../tags/tag54.xml"/><Relationship Id="rId15" Type="http://schemas.openxmlformats.org/officeDocument/2006/relationships/tags" Target="../tags/tag53.xml"/><Relationship Id="rId14" Type="http://schemas.openxmlformats.org/officeDocument/2006/relationships/tags" Target="../tags/tag52.xml"/><Relationship Id="rId13" Type="http://schemas.openxmlformats.org/officeDocument/2006/relationships/tags" Target="../tags/tag51.xml"/><Relationship Id="rId12" Type="http://schemas.openxmlformats.org/officeDocument/2006/relationships/tags" Target="../tags/tag50.xml"/><Relationship Id="rId11" Type="http://schemas.openxmlformats.org/officeDocument/2006/relationships/tags" Target="../tags/tag49.xml"/><Relationship Id="rId10" Type="http://schemas.openxmlformats.org/officeDocument/2006/relationships/tags" Target="../tags/tag48.xml"/><Relationship Id="rId1" Type="http://schemas.openxmlformats.org/officeDocument/2006/relationships/image" Target="../media/image3.jpeg"/></Relationships>
</file>

<file path=ppt/slides/_rels/slide11.xml.rels><?xml version="1.0" encoding="UTF-8" standalone="yes"?>
<Relationships xmlns="http://schemas.openxmlformats.org/package/2006/relationships"><Relationship Id="rId9" Type="http://schemas.openxmlformats.org/officeDocument/2006/relationships/tags" Target="../tags/tag69.xml"/><Relationship Id="rId8" Type="http://schemas.openxmlformats.org/officeDocument/2006/relationships/tags" Target="../tags/tag68.xml"/><Relationship Id="rId7" Type="http://schemas.openxmlformats.org/officeDocument/2006/relationships/tags" Target="../tags/tag67.xml"/><Relationship Id="rId6" Type="http://schemas.openxmlformats.org/officeDocument/2006/relationships/tags" Target="../tags/tag66.xml"/><Relationship Id="rId5" Type="http://schemas.openxmlformats.org/officeDocument/2006/relationships/tags" Target="../tags/tag65.xml"/><Relationship Id="rId4" Type="http://schemas.openxmlformats.org/officeDocument/2006/relationships/tags" Target="../tags/tag64.xml"/><Relationship Id="rId3" Type="http://schemas.openxmlformats.org/officeDocument/2006/relationships/tags" Target="../tags/tag63.xml"/><Relationship Id="rId26" Type="http://schemas.openxmlformats.org/officeDocument/2006/relationships/notesSlide" Target="../notesSlides/notesSlide11.xml"/><Relationship Id="rId25" Type="http://schemas.openxmlformats.org/officeDocument/2006/relationships/slideLayout" Target="../slideLayouts/slideLayout7.xml"/><Relationship Id="rId24" Type="http://schemas.openxmlformats.org/officeDocument/2006/relationships/tags" Target="../tags/tag84.xml"/><Relationship Id="rId23" Type="http://schemas.openxmlformats.org/officeDocument/2006/relationships/tags" Target="../tags/tag83.xml"/><Relationship Id="rId22" Type="http://schemas.openxmlformats.org/officeDocument/2006/relationships/tags" Target="../tags/tag82.xml"/><Relationship Id="rId21" Type="http://schemas.openxmlformats.org/officeDocument/2006/relationships/tags" Target="../tags/tag81.xml"/><Relationship Id="rId20" Type="http://schemas.openxmlformats.org/officeDocument/2006/relationships/tags" Target="../tags/tag80.xml"/><Relationship Id="rId2" Type="http://schemas.openxmlformats.org/officeDocument/2006/relationships/image" Target="../media/image5.png"/><Relationship Id="rId19" Type="http://schemas.openxmlformats.org/officeDocument/2006/relationships/tags" Target="../tags/tag79.xml"/><Relationship Id="rId18" Type="http://schemas.openxmlformats.org/officeDocument/2006/relationships/tags" Target="../tags/tag78.xml"/><Relationship Id="rId17" Type="http://schemas.openxmlformats.org/officeDocument/2006/relationships/tags" Target="../tags/tag77.xml"/><Relationship Id="rId16" Type="http://schemas.openxmlformats.org/officeDocument/2006/relationships/tags" Target="../tags/tag76.xml"/><Relationship Id="rId15" Type="http://schemas.openxmlformats.org/officeDocument/2006/relationships/tags" Target="../tags/tag75.xml"/><Relationship Id="rId14" Type="http://schemas.openxmlformats.org/officeDocument/2006/relationships/tags" Target="../tags/tag74.xml"/><Relationship Id="rId13" Type="http://schemas.openxmlformats.org/officeDocument/2006/relationships/tags" Target="../tags/tag73.xml"/><Relationship Id="rId12" Type="http://schemas.openxmlformats.org/officeDocument/2006/relationships/tags" Target="../tags/tag72.xml"/><Relationship Id="rId11" Type="http://schemas.openxmlformats.org/officeDocument/2006/relationships/tags" Target="../tags/tag71.xml"/><Relationship Id="rId10" Type="http://schemas.openxmlformats.org/officeDocument/2006/relationships/tags" Target="../tags/tag70.xml"/><Relationship Id="rId1" Type="http://schemas.openxmlformats.org/officeDocument/2006/relationships/image" Target="../media/image3.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3.jpe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3.jpe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3.jpe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3.jpe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3.jpe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3.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2.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3" Type="http://schemas.openxmlformats.org/officeDocument/2006/relationships/notesSlide" Target="../notesSlides/notesSlide2.xml"/><Relationship Id="rId12" Type="http://schemas.openxmlformats.org/officeDocument/2006/relationships/slideLayout" Target="../slideLayouts/slideLayout7.xml"/><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image" Target="../media/image3.jpeg"/></Relationships>
</file>

<file path=ppt/slides/_rels/slide20.xml.rels><?xml version="1.0" encoding="UTF-8" standalone="yes"?>
<Relationships xmlns="http://schemas.openxmlformats.org/package/2006/relationships"><Relationship Id="rId9" Type="http://schemas.openxmlformats.org/officeDocument/2006/relationships/tags" Target="../tags/tag91.xml"/><Relationship Id="rId8" Type="http://schemas.openxmlformats.org/officeDocument/2006/relationships/tags" Target="../tags/tag90.xml"/><Relationship Id="rId7" Type="http://schemas.openxmlformats.org/officeDocument/2006/relationships/tags" Target="../tags/tag89.xml"/><Relationship Id="rId6" Type="http://schemas.openxmlformats.org/officeDocument/2006/relationships/tags" Target="../tags/tag88.xml"/><Relationship Id="rId5" Type="http://schemas.openxmlformats.org/officeDocument/2006/relationships/tags" Target="../tags/tag87.xml"/><Relationship Id="rId4" Type="http://schemas.openxmlformats.org/officeDocument/2006/relationships/tags" Target="../tags/tag86.xml"/><Relationship Id="rId3" Type="http://schemas.openxmlformats.org/officeDocument/2006/relationships/tags" Target="../tags/tag85.xml"/><Relationship Id="rId2" Type="http://schemas.openxmlformats.org/officeDocument/2006/relationships/image" Target="../media/image5.png"/><Relationship Id="rId12" Type="http://schemas.openxmlformats.org/officeDocument/2006/relationships/notesSlide" Target="../notesSlides/notesSlide20.xml"/><Relationship Id="rId11" Type="http://schemas.openxmlformats.org/officeDocument/2006/relationships/slideLayout" Target="../slideLayouts/slideLayout7.xml"/><Relationship Id="rId10" Type="http://schemas.openxmlformats.org/officeDocument/2006/relationships/tags" Target="../tags/tag92.xml"/><Relationship Id="rId1" Type="http://schemas.openxmlformats.org/officeDocument/2006/relationships/image" Target="../media/image3.jpeg"/></Relationships>
</file>

<file path=ppt/slides/_rels/slide21.xml.rels><?xml version="1.0" encoding="UTF-8" standalone="yes"?>
<Relationships xmlns="http://schemas.openxmlformats.org/package/2006/relationships"><Relationship Id="rId9" Type="http://schemas.openxmlformats.org/officeDocument/2006/relationships/tags" Target="../tags/tag100.xml"/><Relationship Id="rId8" Type="http://schemas.openxmlformats.org/officeDocument/2006/relationships/tags" Target="../tags/tag99.xml"/><Relationship Id="rId7" Type="http://schemas.openxmlformats.org/officeDocument/2006/relationships/tags" Target="../tags/tag98.xml"/><Relationship Id="rId6" Type="http://schemas.openxmlformats.org/officeDocument/2006/relationships/tags" Target="../tags/tag97.xml"/><Relationship Id="rId5" Type="http://schemas.openxmlformats.org/officeDocument/2006/relationships/tags" Target="../tags/tag96.xml"/><Relationship Id="rId4" Type="http://schemas.openxmlformats.org/officeDocument/2006/relationships/tags" Target="../tags/tag95.xml"/><Relationship Id="rId3" Type="http://schemas.openxmlformats.org/officeDocument/2006/relationships/tags" Target="../tags/tag94.xml"/><Relationship Id="rId2" Type="http://schemas.openxmlformats.org/officeDocument/2006/relationships/tags" Target="../tags/tag93.xml"/><Relationship Id="rId16" Type="http://schemas.openxmlformats.org/officeDocument/2006/relationships/notesSlide" Target="../notesSlides/notesSlide21.xml"/><Relationship Id="rId15" Type="http://schemas.openxmlformats.org/officeDocument/2006/relationships/slideLayout" Target="../slideLayouts/slideLayout12.xml"/><Relationship Id="rId14" Type="http://schemas.openxmlformats.org/officeDocument/2006/relationships/image" Target="../media/image5.png"/><Relationship Id="rId13" Type="http://schemas.openxmlformats.org/officeDocument/2006/relationships/tags" Target="../tags/tag104.xml"/><Relationship Id="rId12" Type="http://schemas.openxmlformats.org/officeDocument/2006/relationships/tags" Target="../tags/tag103.xml"/><Relationship Id="rId11" Type="http://schemas.openxmlformats.org/officeDocument/2006/relationships/tags" Target="../tags/tag102.xml"/><Relationship Id="rId10" Type="http://schemas.openxmlformats.org/officeDocument/2006/relationships/tags" Target="../tags/tag101.xml"/><Relationship Id="rId1" Type="http://schemas.openxmlformats.org/officeDocument/2006/relationships/image" Target="../media/image9.jpeg"/></Relationships>
</file>

<file path=ppt/slides/_rels/slide22.xml.rels><?xml version="1.0" encoding="UTF-8" standalone="yes"?>
<Relationships xmlns="http://schemas.openxmlformats.org/package/2006/relationships"><Relationship Id="rId9" Type="http://schemas.openxmlformats.org/officeDocument/2006/relationships/tags" Target="../tags/tag111.xml"/><Relationship Id="rId8" Type="http://schemas.openxmlformats.org/officeDocument/2006/relationships/tags" Target="../tags/tag110.xml"/><Relationship Id="rId7" Type="http://schemas.openxmlformats.org/officeDocument/2006/relationships/tags" Target="../tags/tag109.xml"/><Relationship Id="rId6" Type="http://schemas.openxmlformats.org/officeDocument/2006/relationships/image" Target="../media/image10.jpeg"/><Relationship Id="rId5" Type="http://schemas.openxmlformats.org/officeDocument/2006/relationships/tags" Target="../tags/tag108.xml"/><Relationship Id="rId4" Type="http://schemas.openxmlformats.org/officeDocument/2006/relationships/image" Target="../media/image5.png"/><Relationship Id="rId3" Type="http://schemas.openxmlformats.org/officeDocument/2006/relationships/tags" Target="../tags/tag107.xml"/><Relationship Id="rId2" Type="http://schemas.openxmlformats.org/officeDocument/2006/relationships/tags" Target="../tags/tag106.xml"/><Relationship Id="rId18" Type="http://schemas.openxmlformats.org/officeDocument/2006/relationships/notesSlide" Target="../notesSlides/notesSlide22.xml"/><Relationship Id="rId17" Type="http://schemas.openxmlformats.org/officeDocument/2006/relationships/slideLayout" Target="../slideLayouts/slideLayout7.xml"/><Relationship Id="rId16" Type="http://schemas.openxmlformats.org/officeDocument/2006/relationships/tags" Target="../tags/tag118.xml"/><Relationship Id="rId15" Type="http://schemas.openxmlformats.org/officeDocument/2006/relationships/tags" Target="../tags/tag117.xml"/><Relationship Id="rId14" Type="http://schemas.openxmlformats.org/officeDocument/2006/relationships/tags" Target="../tags/tag116.xml"/><Relationship Id="rId13" Type="http://schemas.openxmlformats.org/officeDocument/2006/relationships/tags" Target="../tags/tag115.xml"/><Relationship Id="rId12" Type="http://schemas.openxmlformats.org/officeDocument/2006/relationships/tags" Target="../tags/tag114.xml"/><Relationship Id="rId11" Type="http://schemas.openxmlformats.org/officeDocument/2006/relationships/tags" Target="../tags/tag113.xml"/><Relationship Id="rId10" Type="http://schemas.openxmlformats.org/officeDocument/2006/relationships/tags" Target="../tags/tag112.xml"/><Relationship Id="rId1" Type="http://schemas.openxmlformats.org/officeDocument/2006/relationships/tags" Target="../tags/tag105.xml"/></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7.xml"/><Relationship Id="rId2" Type="http://schemas.openxmlformats.org/officeDocument/2006/relationships/image" Target="../media/image11.png"/><Relationship Id="rId1" Type="http://schemas.openxmlformats.org/officeDocument/2006/relationships/image" Target="../media/image5.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25.xml.rels><?xml version="1.0" encoding="UTF-8" standalone="yes"?>
<Relationships xmlns="http://schemas.openxmlformats.org/package/2006/relationships"><Relationship Id="rId9" Type="http://schemas.openxmlformats.org/officeDocument/2006/relationships/tags" Target="../tags/tag126.xml"/><Relationship Id="rId8" Type="http://schemas.openxmlformats.org/officeDocument/2006/relationships/tags" Target="../tags/tag125.xml"/><Relationship Id="rId7" Type="http://schemas.openxmlformats.org/officeDocument/2006/relationships/tags" Target="../tags/tag124.xml"/><Relationship Id="rId6" Type="http://schemas.openxmlformats.org/officeDocument/2006/relationships/tags" Target="../tags/tag123.xml"/><Relationship Id="rId5" Type="http://schemas.openxmlformats.org/officeDocument/2006/relationships/tags" Target="../tags/tag122.xml"/><Relationship Id="rId4" Type="http://schemas.openxmlformats.org/officeDocument/2006/relationships/tags" Target="../tags/tag121.xml"/><Relationship Id="rId3" Type="http://schemas.openxmlformats.org/officeDocument/2006/relationships/tags" Target="../tags/tag120.xml"/><Relationship Id="rId2" Type="http://schemas.openxmlformats.org/officeDocument/2006/relationships/tags" Target="../tags/tag119.xml"/><Relationship Id="rId17" Type="http://schemas.openxmlformats.org/officeDocument/2006/relationships/notesSlide" Target="../notesSlides/notesSlide25.xml"/><Relationship Id="rId16" Type="http://schemas.openxmlformats.org/officeDocument/2006/relationships/slideLayout" Target="../slideLayouts/slideLayout7.xml"/><Relationship Id="rId15" Type="http://schemas.openxmlformats.org/officeDocument/2006/relationships/image" Target="../media/image5.png"/><Relationship Id="rId14" Type="http://schemas.openxmlformats.org/officeDocument/2006/relationships/tags" Target="../tags/tag131.xml"/><Relationship Id="rId13" Type="http://schemas.openxmlformats.org/officeDocument/2006/relationships/tags" Target="../tags/tag130.xml"/><Relationship Id="rId12" Type="http://schemas.openxmlformats.org/officeDocument/2006/relationships/tags" Target="../tags/tag129.xml"/><Relationship Id="rId11" Type="http://schemas.openxmlformats.org/officeDocument/2006/relationships/tags" Target="../tags/tag128.xml"/><Relationship Id="rId10" Type="http://schemas.openxmlformats.org/officeDocument/2006/relationships/tags" Target="../tags/tag127.xml"/><Relationship Id="rId1" Type="http://schemas.openxmlformats.org/officeDocument/2006/relationships/image" Target="../media/image12.jpeg"/></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5.png"/><Relationship Id="rId7" Type="http://schemas.openxmlformats.org/officeDocument/2006/relationships/tags" Target="../tags/tag16.xml"/><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0" Type="http://schemas.openxmlformats.org/officeDocument/2006/relationships/notesSlide" Target="../notesSlides/notesSlide4.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9" Type="http://schemas.openxmlformats.org/officeDocument/2006/relationships/tags" Target="../tags/tag24.xml"/><Relationship Id="rId8" Type="http://schemas.openxmlformats.org/officeDocument/2006/relationships/tags" Target="../tags/tag23.xml"/><Relationship Id="rId7" Type="http://schemas.openxmlformats.org/officeDocument/2006/relationships/tags" Target="../tags/tag22.xml"/><Relationship Id="rId6" Type="http://schemas.openxmlformats.org/officeDocument/2006/relationships/image" Target="../media/image5.png"/><Relationship Id="rId5" Type="http://schemas.openxmlformats.org/officeDocument/2006/relationships/tags" Target="../tags/tag21.xml"/><Relationship Id="rId4" Type="http://schemas.openxmlformats.org/officeDocument/2006/relationships/tags" Target="../tags/tag20.xml"/><Relationship Id="rId3" Type="http://schemas.openxmlformats.org/officeDocument/2006/relationships/tags" Target="../tags/tag19.xml"/><Relationship Id="rId2" Type="http://schemas.openxmlformats.org/officeDocument/2006/relationships/tags" Target="../tags/tag18.xml"/><Relationship Id="rId16" Type="http://schemas.openxmlformats.org/officeDocument/2006/relationships/notesSlide" Target="../notesSlides/notesSlide5.xml"/><Relationship Id="rId15" Type="http://schemas.openxmlformats.org/officeDocument/2006/relationships/slideLayout" Target="../slideLayouts/slideLayout7.xml"/><Relationship Id="rId14" Type="http://schemas.openxmlformats.org/officeDocument/2006/relationships/tags" Target="../tags/tag28.xml"/><Relationship Id="rId13" Type="http://schemas.openxmlformats.org/officeDocument/2006/relationships/tags" Target="../tags/tag27.xml"/><Relationship Id="rId12" Type="http://schemas.openxmlformats.org/officeDocument/2006/relationships/tags" Target="../tags/tag26.xml"/><Relationship Id="rId11" Type="http://schemas.openxmlformats.org/officeDocument/2006/relationships/tags" Target="../tags/tag25.xml"/><Relationship Id="rId10" Type="http://schemas.openxmlformats.org/officeDocument/2006/relationships/image" Target="../media/image6.jpeg"/><Relationship Id="rId1" Type="http://schemas.openxmlformats.org/officeDocument/2006/relationships/tags" Target="../tags/tag17.xml"/></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3.jpeg"/></Relationships>
</file>

<file path=ppt/slides/_rels/slide7.xml.rels><?xml version="1.0" encoding="UTF-8" standalone="yes"?>
<Relationships xmlns="http://schemas.openxmlformats.org/package/2006/relationships"><Relationship Id="rId9" Type="http://schemas.openxmlformats.org/officeDocument/2006/relationships/tags" Target="../tags/tag36.xml"/><Relationship Id="rId8" Type="http://schemas.openxmlformats.org/officeDocument/2006/relationships/tags" Target="../tags/tag35.xml"/><Relationship Id="rId7" Type="http://schemas.openxmlformats.org/officeDocument/2006/relationships/tags" Target="../tags/tag34.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3" Type="http://schemas.openxmlformats.org/officeDocument/2006/relationships/tags" Target="../tags/tag30.xml"/><Relationship Id="rId2" Type="http://schemas.openxmlformats.org/officeDocument/2006/relationships/tags" Target="../tags/tag29.xml"/><Relationship Id="rId16" Type="http://schemas.openxmlformats.org/officeDocument/2006/relationships/notesSlide" Target="../notesSlides/notesSlide7.xml"/><Relationship Id="rId15" Type="http://schemas.openxmlformats.org/officeDocument/2006/relationships/slideLayout" Target="../slideLayouts/slideLayout7.xml"/><Relationship Id="rId14" Type="http://schemas.openxmlformats.org/officeDocument/2006/relationships/image" Target="../media/image5.png"/><Relationship Id="rId13" Type="http://schemas.openxmlformats.org/officeDocument/2006/relationships/tags" Target="../tags/tag40.xml"/><Relationship Id="rId12" Type="http://schemas.openxmlformats.org/officeDocument/2006/relationships/tags" Target="../tags/tag39.xml"/><Relationship Id="rId11" Type="http://schemas.openxmlformats.org/officeDocument/2006/relationships/tags" Target="../tags/tag38.xml"/><Relationship Id="rId10" Type="http://schemas.openxmlformats.org/officeDocument/2006/relationships/tags" Target="../tags/tag37.xml"/><Relationship Id="rId1"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2230" y="0"/>
            <a:ext cx="12191999" cy="6858000"/>
          </a:xfrm>
          <a:prstGeom prst="rect">
            <a:avLst/>
          </a:prstGeom>
        </p:spPr>
      </p:pic>
      <p:sp>
        <p:nvSpPr>
          <p:cNvPr id="8" name="矩形 7"/>
          <p:cNvSpPr/>
          <p:nvPr/>
        </p:nvSpPr>
        <p:spPr>
          <a:xfrm>
            <a:off x="-22230" y="0"/>
            <a:ext cx="12214230" cy="6858000"/>
          </a:xfrm>
          <a:prstGeom prst="rect">
            <a:avLst/>
          </a:prstGeom>
          <a:gradFill flip="none" rotWithShape="1">
            <a:gsLst>
              <a:gs pos="0">
                <a:srgbClr val="134263">
                  <a:tint val="66000"/>
                  <a:satMod val="160000"/>
                  <a:alpha val="74000"/>
                </a:srgbClr>
              </a:gs>
              <a:gs pos="50000">
                <a:schemeClr val="tx2">
                  <a:lumMod val="20000"/>
                  <a:lumOff val="80000"/>
                  <a:alpha val="0"/>
                </a:schemeClr>
              </a:gs>
              <a:gs pos="100000">
                <a:schemeClr val="tx2">
                  <a:lumMod val="40000"/>
                  <a:lumOff val="60000"/>
                  <a:alpha val="7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FF0000"/>
              </a:solidFill>
            </a:endParaRPr>
          </a:p>
        </p:txBody>
      </p:sp>
      <p:sp>
        <p:nvSpPr>
          <p:cNvPr id="6" name="矩形 5"/>
          <p:cNvSpPr/>
          <p:nvPr/>
        </p:nvSpPr>
        <p:spPr>
          <a:xfrm>
            <a:off x="0" y="2071396"/>
            <a:ext cx="12214230" cy="3395202"/>
          </a:xfrm>
          <a:prstGeom prst="rect">
            <a:avLst/>
          </a:prstGeom>
          <a:solidFill>
            <a:schemeClr val="tx2">
              <a:lumMod val="75000"/>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文本框 14"/>
          <p:cNvSpPr txBox="1"/>
          <p:nvPr/>
        </p:nvSpPr>
        <p:spPr>
          <a:xfrm>
            <a:off x="2139886" y="2605399"/>
            <a:ext cx="7867766" cy="1014730"/>
          </a:xfrm>
          <a:prstGeom prst="rect">
            <a:avLst/>
          </a:prstGeom>
          <a:noFill/>
        </p:spPr>
        <p:txBody>
          <a:bodyPr wrap="square" rtlCol="0">
            <a:spAutoFit/>
          </a:bodyPr>
          <a:lstStyle/>
          <a:p>
            <a:pPr algn="dist"/>
            <a:r>
              <a:rPr lang="zh-CN" sz="6000" b="1" dirty="0">
                <a:solidFill>
                  <a:schemeClr val="bg1">
                    <a:lumMod val="95000"/>
                  </a:schemeClr>
                </a:solidFill>
                <a:latin typeface="方正粗黑宋简体" panose="02000000000000000000" pitchFamily="2" charset="-122"/>
                <a:ea typeface="方正粗黑宋简体" panose="02000000000000000000" pitchFamily="2" charset="-122"/>
              </a:rPr>
              <a:t>网络数据挖掘综述</a:t>
            </a:r>
            <a:endParaRPr lang="zh-CN" sz="6000" b="1" dirty="0">
              <a:solidFill>
                <a:schemeClr val="bg1">
                  <a:lumMod val="95000"/>
                </a:schemeClr>
              </a:solidFill>
              <a:latin typeface="方正粗黑宋简体" panose="02000000000000000000" pitchFamily="2" charset="-122"/>
              <a:ea typeface="方正粗黑宋简体" panose="02000000000000000000" pitchFamily="2" charset="-122"/>
            </a:endParaRPr>
          </a:p>
        </p:txBody>
      </p:sp>
      <p:sp>
        <p:nvSpPr>
          <p:cNvPr id="13" name="TextBox 6"/>
          <p:cNvSpPr txBox="1"/>
          <p:nvPr/>
        </p:nvSpPr>
        <p:spPr>
          <a:xfrm>
            <a:off x="4275990" y="4041252"/>
            <a:ext cx="3133725" cy="2552065"/>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pPr algn="ctr"/>
            <a:r>
              <a:rPr lang="zh-CN" b="1" dirty="0">
                <a:solidFill>
                  <a:schemeClr val="bg1"/>
                </a:solidFill>
                <a:latin typeface="微软雅黑" panose="020B0503020204020204" pitchFamily="34" charset="-122"/>
                <a:ea typeface="微软雅黑" panose="020B0503020204020204" pitchFamily="34" charset="-122"/>
              </a:rPr>
              <a:t>组号：第七组</a:t>
            </a:r>
            <a:endParaRPr lang="zh-CN" b="1" dirty="0">
              <a:solidFill>
                <a:schemeClr val="bg1"/>
              </a:solidFill>
              <a:latin typeface="微软雅黑" panose="020B0503020204020204" pitchFamily="34" charset="-122"/>
              <a:ea typeface="微软雅黑" panose="020B0503020204020204" pitchFamily="34" charset="-122"/>
            </a:endParaRPr>
          </a:p>
          <a:p>
            <a:pPr algn="ctr"/>
            <a:endParaRPr lang="zh-CN" b="1" dirty="0">
              <a:solidFill>
                <a:schemeClr val="bg1"/>
              </a:solidFill>
              <a:latin typeface="微软雅黑" panose="020B0503020204020204" pitchFamily="34" charset="-122"/>
              <a:ea typeface="微软雅黑" panose="020B0503020204020204" pitchFamily="34" charset="-122"/>
            </a:endParaRPr>
          </a:p>
          <a:p>
            <a:pPr algn="ctr"/>
            <a:r>
              <a:rPr lang="zh-CN" b="1" dirty="0">
                <a:solidFill>
                  <a:schemeClr val="bg1"/>
                </a:solidFill>
                <a:latin typeface="微软雅黑" panose="020B0503020204020204" pitchFamily="34" charset="-122"/>
                <a:ea typeface="微软雅黑" panose="020B0503020204020204" pitchFamily="34" charset="-122"/>
              </a:rPr>
              <a:t>小组成员：</a:t>
            </a:r>
            <a:endParaRPr lang="zh-CN" b="1" dirty="0">
              <a:solidFill>
                <a:schemeClr val="bg1"/>
              </a:solidFill>
              <a:latin typeface="微软雅黑" panose="020B0503020204020204" pitchFamily="34" charset="-122"/>
              <a:ea typeface="微软雅黑" panose="020B0503020204020204" pitchFamily="34" charset="-122"/>
            </a:endParaRPr>
          </a:p>
          <a:p>
            <a:pPr algn="ctr"/>
            <a:r>
              <a:rPr lang="zh-CN" b="1" dirty="0">
                <a:solidFill>
                  <a:schemeClr val="bg1"/>
                </a:solidFill>
                <a:latin typeface="微软雅黑" panose="020B0503020204020204" pitchFamily="34" charset="-122"/>
                <a:ea typeface="微软雅黑" panose="020B0503020204020204" pitchFamily="34" charset="-122"/>
              </a:rPr>
              <a:t>杨一舟</a:t>
            </a:r>
            <a:r>
              <a:rPr lang="en-US" altLang="zh-CN" b="1" dirty="0">
                <a:solidFill>
                  <a:schemeClr val="bg1"/>
                </a:solidFill>
                <a:latin typeface="微软雅黑" panose="020B0503020204020204" pitchFamily="34" charset="-122"/>
                <a:ea typeface="微软雅黑" panose="020B0503020204020204" pitchFamily="34" charset="-122"/>
              </a:rPr>
              <a:t>2022141460176</a:t>
            </a:r>
            <a:endParaRPr lang="en-US" altLang="zh-CN" b="1" dirty="0">
              <a:solidFill>
                <a:schemeClr val="bg1"/>
              </a:solidFill>
              <a:latin typeface="微软雅黑" panose="020B0503020204020204" pitchFamily="34" charset="-122"/>
              <a:ea typeface="微软雅黑" panose="020B0503020204020204" pitchFamily="34" charset="-122"/>
            </a:endParaRPr>
          </a:p>
          <a:p>
            <a:pPr algn="ctr"/>
            <a:r>
              <a:rPr lang="en-US" altLang="zh-CN" b="1" dirty="0">
                <a:solidFill>
                  <a:schemeClr val="bg1"/>
                </a:solidFill>
                <a:latin typeface="微软雅黑" panose="020B0503020204020204" pitchFamily="34" charset="-122"/>
                <a:ea typeface="微软雅黑" panose="020B0503020204020204" pitchFamily="34" charset="-122"/>
              </a:rPr>
              <a:t>  </a:t>
            </a:r>
            <a:r>
              <a:rPr lang="zh-CN" altLang="en-US" b="1" dirty="0">
                <a:solidFill>
                  <a:schemeClr val="bg1"/>
                </a:solidFill>
                <a:latin typeface="微软雅黑" panose="020B0503020204020204" pitchFamily="34" charset="-122"/>
                <a:ea typeface="微软雅黑" panose="020B0503020204020204" pitchFamily="34" charset="-122"/>
              </a:rPr>
              <a:t>刘翼逍</a:t>
            </a:r>
            <a:r>
              <a:rPr lang="en-US" altLang="zh-CN" b="1" dirty="0">
                <a:solidFill>
                  <a:schemeClr val="bg1"/>
                </a:solidFill>
                <a:latin typeface="微软雅黑" panose="020B0503020204020204" pitchFamily="34" charset="-122"/>
                <a:ea typeface="微软雅黑" panose="020B0503020204020204" pitchFamily="34" charset="-122"/>
              </a:rPr>
              <a:t>2022141460182</a:t>
            </a:r>
            <a:endParaRPr lang="zh-CN" altLang="en-US" b="1" dirty="0">
              <a:solidFill>
                <a:schemeClr val="bg1"/>
              </a:solidFill>
              <a:latin typeface="微软雅黑" panose="020B0503020204020204" pitchFamily="34" charset="-122"/>
              <a:ea typeface="微软雅黑" panose="020B0503020204020204" pitchFamily="34" charset="-122"/>
            </a:endParaRPr>
          </a:p>
          <a:p>
            <a:pPr algn="ctr"/>
            <a:r>
              <a:rPr lang="en-US" altLang="zh-CN" b="1" dirty="0">
                <a:solidFill>
                  <a:schemeClr val="bg1"/>
                </a:solidFill>
                <a:latin typeface="微软雅黑" panose="020B0503020204020204" pitchFamily="34" charset="-122"/>
                <a:ea typeface="微软雅黑" panose="020B0503020204020204" pitchFamily="34" charset="-122"/>
              </a:rPr>
              <a:t>  </a:t>
            </a:r>
            <a:r>
              <a:rPr lang="zh-CN" altLang="en-US" b="1" dirty="0">
                <a:solidFill>
                  <a:schemeClr val="bg1"/>
                </a:solidFill>
                <a:latin typeface="微软雅黑" panose="020B0503020204020204" pitchFamily="34" charset="-122"/>
                <a:ea typeface="微软雅黑" panose="020B0503020204020204" pitchFamily="34" charset="-122"/>
              </a:rPr>
              <a:t>梁上川</a:t>
            </a:r>
            <a:r>
              <a:rPr lang="en-US" altLang="zh-CN" b="1" dirty="0">
                <a:solidFill>
                  <a:schemeClr val="bg1"/>
                </a:solidFill>
                <a:latin typeface="微软雅黑" panose="020B0503020204020204" pitchFamily="34" charset="-122"/>
                <a:ea typeface="微软雅黑" panose="020B0503020204020204" pitchFamily="34" charset="-122"/>
              </a:rPr>
              <a:t>2022141460059</a:t>
            </a:r>
            <a:endParaRPr lang="en-US" altLang="zh-CN" b="1" dirty="0">
              <a:solidFill>
                <a:schemeClr val="bg1"/>
              </a:solidFill>
              <a:latin typeface="微软雅黑" panose="020B0503020204020204" pitchFamily="34" charset="-122"/>
              <a:ea typeface="微软雅黑" panose="020B0503020204020204" pitchFamily="34" charset="-122"/>
            </a:endParaRPr>
          </a:p>
          <a:p>
            <a:pPr algn="ctr"/>
            <a:endParaRPr lang="en-US" altLang="zh-CN" b="1" dirty="0">
              <a:solidFill>
                <a:schemeClr val="bg1"/>
              </a:solidFill>
              <a:latin typeface="微软雅黑" panose="020B0503020204020204" pitchFamily="34" charset="-122"/>
              <a:ea typeface="微软雅黑" panose="020B0503020204020204" pitchFamily="34" charset="-122"/>
            </a:endParaRPr>
          </a:p>
          <a:p>
            <a:pPr algn="ctr"/>
            <a:r>
              <a:rPr lang="zh-CN" altLang="en-US" b="1" dirty="0">
                <a:solidFill>
                  <a:schemeClr val="bg1"/>
                </a:solidFill>
                <a:latin typeface="微软雅黑" panose="020B0503020204020204" pitchFamily="34" charset="-122"/>
                <a:ea typeface="微软雅黑" panose="020B0503020204020204" pitchFamily="34" charset="-122"/>
              </a:rPr>
              <a:t>一分钟陈述</a:t>
            </a:r>
            <a:endParaRPr lang="en-US" altLang="zh-CN" b="1" dirty="0">
              <a:solidFill>
                <a:schemeClr val="bg1"/>
              </a:solidFill>
              <a:latin typeface="微软雅黑" panose="020B0503020204020204" pitchFamily="34" charset="-122"/>
              <a:ea typeface="微软雅黑" panose="020B0503020204020204" pitchFamily="34" charset="-122"/>
            </a:endParaRPr>
          </a:p>
        </p:txBody>
      </p:sp>
      <p:sp>
        <p:nvSpPr>
          <p:cNvPr id="11" name="Freeform 7"/>
          <p:cNvSpPr>
            <a:spLocks noChangeAspect="1" noEditPoints="1"/>
          </p:cNvSpPr>
          <p:nvPr/>
        </p:nvSpPr>
        <p:spPr bwMode="auto">
          <a:xfrm>
            <a:off x="2874570" y="4475533"/>
            <a:ext cx="462900" cy="466244"/>
          </a:xfrm>
          <a:custGeom>
            <a:avLst/>
            <a:gdLst>
              <a:gd name="T0" fmla="*/ 661 w 904"/>
              <a:gd name="T1" fmla="*/ 461 h 905"/>
              <a:gd name="T2" fmla="*/ 661 w 904"/>
              <a:gd name="T3" fmla="*/ 339 h 905"/>
              <a:gd name="T4" fmla="*/ 605 w 904"/>
              <a:gd name="T5" fmla="*/ 339 h 905"/>
              <a:gd name="T6" fmla="*/ 605 w 904"/>
              <a:gd name="T7" fmla="*/ 461 h 905"/>
              <a:gd name="T8" fmla="*/ 456 w 904"/>
              <a:gd name="T9" fmla="*/ 610 h 905"/>
              <a:gd name="T10" fmla="*/ 453 w 904"/>
              <a:gd name="T11" fmla="*/ 610 h 905"/>
              <a:gd name="T12" fmla="*/ 452 w 904"/>
              <a:gd name="T13" fmla="*/ 610 h 905"/>
              <a:gd name="T14" fmla="*/ 451 w 904"/>
              <a:gd name="T15" fmla="*/ 610 h 905"/>
              <a:gd name="T16" fmla="*/ 448 w 904"/>
              <a:gd name="T17" fmla="*/ 610 h 905"/>
              <a:gd name="T18" fmla="*/ 299 w 904"/>
              <a:gd name="T19" fmla="*/ 461 h 905"/>
              <a:gd name="T20" fmla="*/ 299 w 904"/>
              <a:gd name="T21" fmla="*/ 339 h 905"/>
              <a:gd name="T22" fmla="*/ 244 w 904"/>
              <a:gd name="T23" fmla="*/ 339 h 905"/>
              <a:gd name="T24" fmla="*/ 244 w 904"/>
              <a:gd name="T25" fmla="*/ 461 h 905"/>
              <a:gd name="T26" fmla="*/ 419 w 904"/>
              <a:gd name="T27" fmla="*/ 664 h 905"/>
              <a:gd name="T28" fmla="*/ 419 w 904"/>
              <a:gd name="T29" fmla="*/ 752 h 905"/>
              <a:gd name="T30" fmla="*/ 295 w 904"/>
              <a:gd name="T31" fmla="*/ 787 h 905"/>
              <a:gd name="T32" fmla="*/ 610 w 904"/>
              <a:gd name="T33" fmla="*/ 787 h 905"/>
              <a:gd name="T34" fmla="*/ 484 w 904"/>
              <a:gd name="T35" fmla="*/ 751 h 905"/>
              <a:gd name="T36" fmla="*/ 484 w 904"/>
              <a:gd name="T37" fmla="*/ 664 h 905"/>
              <a:gd name="T38" fmla="*/ 661 w 904"/>
              <a:gd name="T39" fmla="*/ 461 h 905"/>
              <a:gd name="T40" fmla="*/ 450 w 904"/>
              <a:gd name="T41" fmla="*/ 558 h 905"/>
              <a:gd name="T42" fmla="*/ 452 w 904"/>
              <a:gd name="T43" fmla="*/ 558 h 905"/>
              <a:gd name="T44" fmla="*/ 454 w 904"/>
              <a:gd name="T45" fmla="*/ 558 h 905"/>
              <a:gd name="T46" fmla="*/ 554 w 904"/>
              <a:gd name="T47" fmla="*/ 459 h 905"/>
              <a:gd name="T48" fmla="*/ 554 w 904"/>
              <a:gd name="T49" fmla="*/ 218 h 905"/>
              <a:gd name="T50" fmla="*/ 454 w 904"/>
              <a:gd name="T51" fmla="*/ 118 h 905"/>
              <a:gd name="T52" fmla="*/ 452 w 904"/>
              <a:gd name="T53" fmla="*/ 118 h 905"/>
              <a:gd name="T54" fmla="*/ 450 w 904"/>
              <a:gd name="T55" fmla="*/ 118 h 905"/>
              <a:gd name="T56" fmla="*/ 351 w 904"/>
              <a:gd name="T57" fmla="*/ 218 h 905"/>
              <a:gd name="T58" fmla="*/ 351 w 904"/>
              <a:gd name="T59" fmla="*/ 459 h 905"/>
              <a:gd name="T60" fmla="*/ 450 w 904"/>
              <a:gd name="T61" fmla="*/ 558 h 905"/>
              <a:gd name="T62" fmla="*/ 452 w 904"/>
              <a:gd name="T63" fmla="*/ 0 h 905"/>
              <a:gd name="T64" fmla="*/ 904 w 904"/>
              <a:gd name="T65" fmla="*/ 453 h 905"/>
              <a:gd name="T66" fmla="*/ 452 w 904"/>
              <a:gd name="T67" fmla="*/ 905 h 905"/>
              <a:gd name="T68" fmla="*/ 0 w 904"/>
              <a:gd name="T69" fmla="*/ 453 h 905"/>
              <a:gd name="T70" fmla="*/ 452 w 904"/>
              <a:gd name="T71" fmla="*/ 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4" h="905">
                <a:moveTo>
                  <a:pt x="661" y="461"/>
                </a:moveTo>
                <a:lnTo>
                  <a:pt x="661" y="339"/>
                </a:lnTo>
                <a:cubicBezTo>
                  <a:pt x="661" y="304"/>
                  <a:pt x="605" y="304"/>
                  <a:pt x="605" y="339"/>
                </a:cubicBezTo>
                <a:lnTo>
                  <a:pt x="605" y="461"/>
                </a:lnTo>
                <a:cubicBezTo>
                  <a:pt x="605" y="543"/>
                  <a:pt x="538" y="610"/>
                  <a:pt x="456" y="610"/>
                </a:cubicBezTo>
                <a:cubicBezTo>
                  <a:pt x="455" y="610"/>
                  <a:pt x="454" y="610"/>
                  <a:pt x="453" y="610"/>
                </a:cubicBezTo>
                <a:lnTo>
                  <a:pt x="452" y="610"/>
                </a:lnTo>
                <a:lnTo>
                  <a:pt x="451" y="610"/>
                </a:lnTo>
                <a:cubicBezTo>
                  <a:pt x="450" y="610"/>
                  <a:pt x="449" y="610"/>
                  <a:pt x="448" y="610"/>
                </a:cubicBezTo>
                <a:cubicBezTo>
                  <a:pt x="366" y="610"/>
                  <a:pt x="299" y="543"/>
                  <a:pt x="299" y="461"/>
                </a:cubicBezTo>
                <a:lnTo>
                  <a:pt x="299" y="339"/>
                </a:lnTo>
                <a:cubicBezTo>
                  <a:pt x="299" y="304"/>
                  <a:pt x="244" y="304"/>
                  <a:pt x="244" y="339"/>
                </a:cubicBezTo>
                <a:cubicBezTo>
                  <a:pt x="244" y="355"/>
                  <a:pt x="244" y="461"/>
                  <a:pt x="244" y="461"/>
                </a:cubicBezTo>
                <a:cubicBezTo>
                  <a:pt x="244" y="564"/>
                  <a:pt x="320" y="650"/>
                  <a:pt x="419" y="664"/>
                </a:cubicBezTo>
                <a:lnTo>
                  <a:pt x="419" y="752"/>
                </a:lnTo>
                <a:lnTo>
                  <a:pt x="295" y="787"/>
                </a:lnTo>
                <a:lnTo>
                  <a:pt x="610" y="787"/>
                </a:lnTo>
                <a:lnTo>
                  <a:pt x="484" y="751"/>
                </a:lnTo>
                <a:lnTo>
                  <a:pt x="484" y="664"/>
                </a:lnTo>
                <a:cubicBezTo>
                  <a:pt x="584" y="650"/>
                  <a:pt x="661" y="564"/>
                  <a:pt x="661" y="461"/>
                </a:cubicBezTo>
                <a:close/>
                <a:moveTo>
                  <a:pt x="450" y="558"/>
                </a:moveTo>
                <a:cubicBezTo>
                  <a:pt x="451" y="558"/>
                  <a:pt x="451" y="558"/>
                  <a:pt x="452" y="558"/>
                </a:cubicBezTo>
                <a:cubicBezTo>
                  <a:pt x="453" y="558"/>
                  <a:pt x="453" y="558"/>
                  <a:pt x="454" y="558"/>
                </a:cubicBezTo>
                <a:cubicBezTo>
                  <a:pt x="509" y="558"/>
                  <a:pt x="554" y="514"/>
                  <a:pt x="554" y="459"/>
                </a:cubicBezTo>
                <a:lnTo>
                  <a:pt x="554" y="218"/>
                </a:lnTo>
                <a:cubicBezTo>
                  <a:pt x="554" y="163"/>
                  <a:pt x="509" y="118"/>
                  <a:pt x="454" y="118"/>
                </a:cubicBezTo>
                <a:cubicBezTo>
                  <a:pt x="453" y="118"/>
                  <a:pt x="453" y="118"/>
                  <a:pt x="452" y="118"/>
                </a:cubicBezTo>
                <a:cubicBezTo>
                  <a:pt x="452" y="118"/>
                  <a:pt x="451" y="118"/>
                  <a:pt x="450" y="118"/>
                </a:cubicBezTo>
                <a:cubicBezTo>
                  <a:pt x="395" y="118"/>
                  <a:pt x="351" y="163"/>
                  <a:pt x="351" y="218"/>
                </a:cubicBezTo>
                <a:lnTo>
                  <a:pt x="351" y="459"/>
                </a:lnTo>
                <a:cubicBezTo>
                  <a:pt x="351" y="514"/>
                  <a:pt x="395" y="558"/>
                  <a:pt x="450" y="558"/>
                </a:cubicBezTo>
                <a:close/>
                <a:moveTo>
                  <a:pt x="452" y="0"/>
                </a:moveTo>
                <a:cubicBezTo>
                  <a:pt x="702" y="0"/>
                  <a:pt x="904" y="203"/>
                  <a:pt x="904" y="453"/>
                </a:cubicBezTo>
                <a:cubicBezTo>
                  <a:pt x="904" y="702"/>
                  <a:pt x="702" y="905"/>
                  <a:pt x="452" y="905"/>
                </a:cubicBezTo>
                <a:cubicBezTo>
                  <a:pt x="202" y="905"/>
                  <a:pt x="0" y="702"/>
                  <a:pt x="0" y="453"/>
                </a:cubicBezTo>
                <a:cubicBezTo>
                  <a:pt x="0" y="203"/>
                  <a:pt x="202" y="0"/>
                  <a:pt x="452" y="0"/>
                </a:cubicBezTo>
                <a:close/>
              </a:path>
            </a:pathLst>
          </a:custGeom>
          <a:solidFill>
            <a:schemeClr val="bg1"/>
          </a:solidFill>
          <a:ln>
            <a:noFill/>
          </a:ln>
        </p:spPr>
        <p:txBody>
          <a:bodyPr vert="horz" wrap="square" lIns="91416" tIns="45708" rIns="91416" bIns="45708" numCol="1" anchor="t" anchorCtr="0" compatLnSpc="1"/>
          <a:lstStyle/>
          <a:p>
            <a:endParaRPr lang="zh-CN" altLang="en-US" dirty="0">
              <a:solidFill>
                <a:srgbClr val="C00000"/>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4198" y="137020"/>
            <a:ext cx="2157390" cy="62284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750"/>
                                        <p:tgtEl>
                                          <p:spTgt spid="8"/>
                                        </p:tgtEl>
                                      </p:cBhvr>
                                    </p:animEffect>
                                  </p:childTnLst>
                                </p:cTn>
                              </p:par>
                            </p:childTnLst>
                          </p:cTn>
                        </p:par>
                        <p:par>
                          <p:cTn id="8" fill="hold">
                            <p:stCondLst>
                              <p:cond delay="1000"/>
                            </p:stCondLst>
                            <p:childTnLst>
                              <p:par>
                                <p:cTn id="9" presetID="50" presetClass="entr" presetSubtype="0" decel="100000" fill="hold" grpId="0" nodeType="afterEffect">
                                  <p:stCondLst>
                                    <p:cond delay="0"/>
                                  </p:stCondLst>
                                  <p:iterate type="lt">
                                    <p:tmPct val="10000"/>
                                  </p:iterate>
                                  <p:childTnLst>
                                    <p:set>
                                      <p:cBhvr>
                                        <p:cTn id="10" dur="1" fill="hold">
                                          <p:stCondLst>
                                            <p:cond delay="0"/>
                                          </p:stCondLst>
                                        </p:cTn>
                                        <p:tgtEl>
                                          <p:spTgt spid="15"/>
                                        </p:tgtEl>
                                        <p:attrNameLst>
                                          <p:attrName>style.visibility</p:attrName>
                                        </p:attrNameLst>
                                      </p:cBhvr>
                                      <p:to>
                                        <p:strVal val="visible"/>
                                      </p:to>
                                    </p:set>
                                    <p:anim calcmode="lin" valueType="num">
                                      <p:cBhvr>
                                        <p:cTn id="11" dur="1000" fill="hold"/>
                                        <p:tgtEl>
                                          <p:spTgt spid="15"/>
                                        </p:tgtEl>
                                        <p:attrNameLst>
                                          <p:attrName>ppt_w</p:attrName>
                                        </p:attrNameLst>
                                      </p:cBhvr>
                                      <p:tavLst>
                                        <p:tav tm="0">
                                          <p:val>
                                            <p:strVal val="#ppt_w+.3"/>
                                          </p:val>
                                        </p:tav>
                                        <p:tav tm="100000">
                                          <p:val>
                                            <p:strVal val="#ppt_w"/>
                                          </p:val>
                                        </p:tav>
                                      </p:tavLst>
                                    </p:anim>
                                    <p:anim calcmode="lin" valueType="num">
                                      <p:cBhvr>
                                        <p:cTn id="12" dur="1000" fill="hold"/>
                                        <p:tgtEl>
                                          <p:spTgt spid="15"/>
                                        </p:tgtEl>
                                        <p:attrNameLst>
                                          <p:attrName>ppt_h</p:attrName>
                                        </p:attrNameLst>
                                      </p:cBhvr>
                                      <p:tavLst>
                                        <p:tav tm="0">
                                          <p:val>
                                            <p:strVal val="#ppt_h"/>
                                          </p:val>
                                        </p:tav>
                                        <p:tav tm="100000">
                                          <p:val>
                                            <p:strVal val="#ppt_h"/>
                                          </p:val>
                                        </p:tav>
                                      </p:tavLst>
                                    </p:anim>
                                    <p:animEffect transition="in" filter="fade">
                                      <p:cBhvr>
                                        <p:cTn id="13" dur="1000"/>
                                        <p:tgtEl>
                                          <p:spTgt spid="15"/>
                                        </p:tgtEl>
                                      </p:cBhvr>
                                    </p:animEffect>
                                  </p:childTnLst>
                                </p:cTn>
                              </p:par>
                            </p:childTnLst>
                          </p:cTn>
                        </p:par>
                        <p:par>
                          <p:cTn id="14" fill="hold">
                            <p:stCondLst>
                              <p:cond delay="2450"/>
                            </p:stCondLst>
                            <p:childTnLst>
                              <p:par>
                                <p:cTn id="15" presetID="53" presetClass="entr" presetSubtype="16"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p:cTn id="17" dur="500" fill="hold"/>
                                        <p:tgtEl>
                                          <p:spTgt spid="11"/>
                                        </p:tgtEl>
                                        <p:attrNameLst>
                                          <p:attrName>ppt_w</p:attrName>
                                        </p:attrNameLst>
                                      </p:cBhvr>
                                      <p:tavLst>
                                        <p:tav tm="0">
                                          <p:val>
                                            <p:fltVal val="0"/>
                                          </p:val>
                                        </p:tav>
                                        <p:tav tm="100000">
                                          <p:val>
                                            <p:strVal val="#ppt_w"/>
                                          </p:val>
                                        </p:tav>
                                      </p:tavLst>
                                    </p:anim>
                                    <p:anim calcmode="lin" valueType="num">
                                      <p:cBhvr>
                                        <p:cTn id="18" dur="500" fill="hold"/>
                                        <p:tgtEl>
                                          <p:spTgt spid="11"/>
                                        </p:tgtEl>
                                        <p:attrNameLst>
                                          <p:attrName>ppt_h</p:attrName>
                                        </p:attrNameLst>
                                      </p:cBhvr>
                                      <p:tavLst>
                                        <p:tav tm="0">
                                          <p:val>
                                            <p:fltVal val="0"/>
                                          </p:val>
                                        </p:tav>
                                        <p:tav tm="100000">
                                          <p:val>
                                            <p:strVal val="#ppt_h"/>
                                          </p:val>
                                        </p:tav>
                                      </p:tavLst>
                                    </p:anim>
                                    <p:animEffect transition="in" filter="fade">
                                      <p:cBhvr>
                                        <p:cTn id="19" dur="500"/>
                                        <p:tgtEl>
                                          <p:spTgt spid="11"/>
                                        </p:tgtEl>
                                      </p:cBhvr>
                                    </p:animEffect>
                                  </p:childTnLst>
                                </p:cTn>
                              </p:par>
                            </p:childTnLst>
                          </p:cTn>
                        </p:par>
                        <p:par>
                          <p:cTn id="20" fill="hold">
                            <p:stCondLst>
                              <p:cond delay="2950"/>
                            </p:stCondLst>
                            <p:childTnLst>
                              <p:par>
                                <p:cTn id="21" presetID="22" presetClass="entr" presetSubtype="8"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wipe(left)">
                                      <p:cBhvr>
                                        <p:cTn id="2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5" grpId="0"/>
      <p:bldP spid="13" grpId="0"/>
      <p:bldP spid="11"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 name="图片 6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 y="-836295"/>
            <a:ext cx="12192000" cy="8128000"/>
          </a:xfrm>
          <a:prstGeom prst="rect">
            <a:avLst/>
          </a:prstGeom>
        </p:spPr>
      </p:pic>
      <p:sp>
        <p:nvSpPr>
          <p:cNvPr id="70" name="矩形 69"/>
          <p:cNvSpPr/>
          <p:nvPr/>
        </p:nvSpPr>
        <p:spPr>
          <a:xfrm>
            <a:off x="1" y="1384"/>
            <a:ext cx="12191999" cy="6856615"/>
          </a:xfrm>
          <a:prstGeom prst="rect">
            <a:avLst/>
          </a:prstGeom>
          <a:solidFill>
            <a:srgbClr val="1E2B57">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355" y="1109345"/>
            <a:ext cx="2649220" cy="605790"/>
          </a:xfrm>
          <a:prstGeom prst="rect">
            <a:avLst/>
          </a:prstGeom>
          <a:noFill/>
        </p:spPr>
        <p:txBody>
          <a:bodyPr wrap="square" lIns="0" tIns="48000" rIns="0" bIns="48000" rtlCol="0">
            <a:noAutofit/>
          </a:bodyPr>
          <a:lstStyle/>
          <a:p>
            <a:pPr algn="ctr"/>
            <a:r>
              <a:rPr lang="en-US" sz="2400" b="1" dirty="0">
                <a:solidFill>
                  <a:schemeClr val="bg1"/>
                </a:solidFill>
                <a:latin typeface="微软雅黑" panose="020B0503020204020204" pitchFamily="34" charset="-122"/>
                <a:ea typeface="微软雅黑" panose="020B0503020204020204" pitchFamily="34" charset="-122"/>
              </a:rPr>
              <a:t>Web</a:t>
            </a:r>
            <a:r>
              <a:rPr lang="zh-CN" altLang="en-US" sz="2400" b="1" dirty="0">
                <a:solidFill>
                  <a:schemeClr val="bg1"/>
                </a:solidFill>
                <a:latin typeface="微软雅黑" panose="020B0503020204020204" pitchFamily="34" charset="-122"/>
                <a:ea typeface="微软雅黑" panose="020B0503020204020204" pitchFamily="34" charset="-122"/>
              </a:rPr>
              <a:t>数据挖掘</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grpSp>
        <p:nvGrpSpPr>
          <p:cNvPr id="21" name="组合 20"/>
          <p:cNvGrpSpPr/>
          <p:nvPr>
            <p:custDataLst>
              <p:tags r:id="rId3"/>
            </p:custDataLst>
          </p:nvPr>
        </p:nvGrpSpPr>
        <p:grpSpPr>
          <a:xfrm>
            <a:off x="890684" y="2220566"/>
            <a:ext cx="10817860" cy="3442970"/>
            <a:chOff x="1098" y="3722"/>
            <a:chExt cx="17657" cy="5761"/>
          </a:xfrm>
        </p:grpSpPr>
        <p:sp>
          <p:nvSpPr>
            <p:cNvPr id="22" name="流程图: 过程 21"/>
            <p:cNvSpPr/>
            <p:nvPr>
              <p:custDataLst>
                <p:tags r:id="rId4"/>
              </p:custDataLst>
            </p:nvPr>
          </p:nvSpPr>
          <p:spPr>
            <a:xfrm>
              <a:off x="1098" y="3723"/>
              <a:ext cx="3660" cy="5760"/>
            </a:xfrm>
            <a:prstGeom prst="flowChartProcess">
              <a:avLst/>
            </a:prstGeom>
            <a:solidFill>
              <a:schemeClr val="bg1"/>
            </a:solidFill>
            <a:ln>
              <a:noFill/>
            </a:ln>
            <a:effectLst>
              <a:outerShdw blurRad="127000" dist="38100" dir="5400000" sx="101000" sy="101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custDataLst>
                <p:tags r:id="rId5"/>
              </p:custDataLst>
            </p:nvPr>
          </p:nvSpPr>
          <p:spPr>
            <a:xfrm>
              <a:off x="15095" y="3722"/>
              <a:ext cx="3660" cy="5760"/>
            </a:xfrm>
            <a:prstGeom prst="rect">
              <a:avLst/>
            </a:prstGeom>
            <a:solidFill>
              <a:schemeClr val="bg1"/>
            </a:solidFill>
            <a:ln>
              <a:noFill/>
            </a:ln>
            <a:effectLst>
              <a:outerShdw blurRad="127000" dist="38100" dir="5400000" sx="101000" sy="101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custDataLst>
                <p:tags r:id="rId6"/>
              </p:custDataLst>
            </p:nvPr>
          </p:nvSpPr>
          <p:spPr>
            <a:xfrm>
              <a:off x="10447" y="3722"/>
              <a:ext cx="3660" cy="5760"/>
            </a:xfrm>
            <a:prstGeom prst="rect">
              <a:avLst/>
            </a:prstGeom>
            <a:solidFill>
              <a:schemeClr val="bg1"/>
            </a:solidFill>
            <a:ln>
              <a:noFill/>
            </a:ln>
            <a:effectLst>
              <a:outerShdw blurRad="127000" dist="38100" dir="5400000" sx="101000" sy="101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custDataLst>
                <p:tags r:id="rId7"/>
              </p:custDataLst>
            </p:nvPr>
          </p:nvSpPr>
          <p:spPr>
            <a:xfrm>
              <a:off x="5795" y="3723"/>
              <a:ext cx="3660" cy="5760"/>
            </a:xfrm>
            <a:prstGeom prst="rect">
              <a:avLst/>
            </a:prstGeom>
            <a:solidFill>
              <a:schemeClr val="bg1"/>
            </a:solidFill>
            <a:ln>
              <a:noFill/>
            </a:ln>
            <a:effectLst>
              <a:outerShdw blurRad="127000" dist="38100" dir="5400000" sx="101000" sy="101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p:cNvGrpSpPr/>
          <p:nvPr>
            <p:custDataLst>
              <p:tags r:id="rId8"/>
            </p:custDataLst>
          </p:nvPr>
        </p:nvGrpSpPr>
        <p:grpSpPr>
          <a:xfrm>
            <a:off x="997999" y="2474566"/>
            <a:ext cx="10842268" cy="2732302"/>
            <a:chOff x="1287" y="4440"/>
            <a:chExt cx="17074" cy="4303"/>
          </a:xfrm>
        </p:grpSpPr>
        <p:sp>
          <p:nvSpPr>
            <p:cNvPr id="27" name="椭圆 26"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custDataLst>
                <p:tags r:id="rId9"/>
              </p:custDataLst>
            </p:nvPr>
          </p:nvSpPr>
          <p:spPr>
            <a:xfrm>
              <a:off x="11175" y="4460"/>
              <a:ext cx="1450" cy="1467"/>
            </a:xfrm>
            <a:prstGeom prst="ellipse">
              <a:avLst/>
            </a:prstGeom>
            <a:solidFill>
              <a:schemeClr val="accent6">
                <a:lumMod val="60000"/>
                <a:lumOff val="40000"/>
              </a:schemeClr>
            </a:soli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28" name="组合 27"/>
            <p:cNvGrpSpPr/>
            <p:nvPr/>
          </p:nvGrpSpPr>
          <p:grpSpPr>
            <a:xfrm>
              <a:off x="1287" y="6459"/>
              <a:ext cx="3147" cy="1501"/>
              <a:chOff x="1287" y="6485"/>
              <a:chExt cx="3147" cy="1484"/>
            </a:xfrm>
          </p:grpSpPr>
          <p:sp>
            <p:nvSpPr>
              <p:cNvPr id="67" name="TextBox 5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10"/>
                </p:custDataLst>
              </p:nvPr>
            </p:nvSpPr>
            <p:spPr>
              <a:xfrm>
                <a:off x="1287" y="6485"/>
                <a:ext cx="3147" cy="148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概念</a:t>
                </a:r>
                <a:r>
                  <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 </a:t>
                </a:r>
                <a:endPar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sp>
            <p:nvSpPr>
              <p:cNvPr id="68"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11"/>
                </p:custDataLst>
              </p:nvPr>
            </p:nvSpPr>
            <p:spPr>
              <a:xfrm>
                <a:off x="1510" y="7314"/>
                <a:ext cx="2785" cy="573"/>
              </a:xfrm>
              <a:prstGeom prst="rect">
                <a:avLst/>
              </a:prstGeom>
              <a:noFill/>
            </p:spPr>
            <p:txBody>
              <a:bodyPr wrap="square" rtlCol="0">
                <a:spAutoFit/>
              </a:bodyPr>
              <a:lstStyle/>
              <a:p>
                <a:pPr lvl="0" algn="ctr">
                  <a:lnSpc>
                    <a:spcPct val="150000"/>
                  </a:lnSpc>
                  <a:defRPr/>
                </a:pPr>
                <a:endParaRPr kumimoji="0" lang="en-US" altLang="zh-CN" sz="1200" b="0" i="0" u="none" strike="noStrike" cap="none" spc="300" normalizeH="0" baseline="0">
                  <a:solidFill>
                    <a:schemeClr val="tx1">
                      <a:lumMod val="75000"/>
                      <a:lumOff val="25000"/>
                    </a:schemeClr>
                  </a:solidFill>
                  <a:latin typeface="Century Gothic" panose="020B0502020202020204" pitchFamily="34" charset="0"/>
                  <a:cs typeface="Segoe UI Light" panose="020B0502040204020203" pitchFamily="34" charset="0"/>
                </a:endParaRPr>
              </a:p>
            </p:txBody>
          </p:sp>
        </p:grpSp>
        <p:grpSp>
          <p:nvGrpSpPr>
            <p:cNvPr id="29" name="组合 28"/>
            <p:cNvGrpSpPr/>
            <p:nvPr/>
          </p:nvGrpSpPr>
          <p:grpSpPr>
            <a:xfrm>
              <a:off x="2141" y="4460"/>
              <a:ext cx="1450" cy="1472"/>
              <a:chOff x="3925" y="4337"/>
              <a:chExt cx="1450" cy="1455"/>
            </a:xfrm>
          </p:grpSpPr>
          <p:sp>
            <p:nvSpPr>
              <p:cNvPr id="65" name="椭圆 64"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custDataLst>
                  <p:tags r:id="rId12"/>
                </p:custDataLst>
              </p:nvPr>
            </p:nvSpPr>
            <p:spPr>
              <a:xfrm>
                <a:off x="3925" y="4337"/>
                <a:ext cx="1450" cy="1450"/>
              </a:xfrm>
              <a:prstGeom prst="ellipse">
                <a:avLst/>
              </a:prstGeom>
              <a:solidFill>
                <a:schemeClr val="accent6">
                  <a:lumMod val="60000"/>
                  <a:lumOff val="40000"/>
                </a:schemeClr>
              </a:soli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66" name="文本框 65"/>
              <p:cNvSpPr txBox="1"/>
              <p:nvPr>
                <p:custDataLst>
                  <p:tags r:id="rId13"/>
                </p:custDataLst>
              </p:nvPr>
            </p:nvSpPr>
            <p:spPr>
              <a:xfrm>
                <a:off x="4198" y="4500"/>
                <a:ext cx="980" cy="1292"/>
              </a:xfrm>
              <a:prstGeom prst="rect">
                <a:avLst/>
              </a:prstGeom>
              <a:noFill/>
            </p:spPr>
            <p:txBody>
              <a:bodyPr wrap="square" rtlCol="0">
                <a:spAutoFit/>
              </a:bodyPr>
              <a:lstStyle/>
              <a:p>
                <a:r>
                  <a:rPr lang="en-US" altLang="zh-CN" sz="4800">
                    <a:solidFill>
                      <a:schemeClr val="bg1"/>
                    </a:solidFill>
                    <a:latin typeface="方正兰亭粗黑_GBK" panose="02000000000000000000" charset="-122"/>
                    <a:ea typeface="方正兰亭粗黑_GBK" panose="02000000000000000000" charset="-122"/>
                  </a:rPr>
                  <a:t>1</a:t>
                </a:r>
                <a:endParaRPr lang="en-US" altLang="zh-CN" sz="4800">
                  <a:solidFill>
                    <a:schemeClr val="bg1"/>
                  </a:solidFill>
                  <a:latin typeface="方正兰亭粗黑_GBK" panose="02000000000000000000" charset="-122"/>
                  <a:ea typeface="方正兰亭粗黑_GBK" panose="02000000000000000000" charset="-122"/>
                </a:endParaRPr>
              </a:p>
            </p:txBody>
          </p:sp>
        </p:grpSp>
        <p:grpSp>
          <p:nvGrpSpPr>
            <p:cNvPr id="30" name="组合 29"/>
            <p:cNvGrpSpPr/>
            <p:nvPr/>
          </p:nvGrpSpPr>
          <p:grpSpPr>
            <a:xfrm>
              <a:off x="15700" y="4440"/>
              <a:ext cx="1450" cy="1467"/>
              <a:chOff x="14840" y="4337"/>
              <a:chExt cx="1450" cy="1450"/>
            </a:xfrm>
          </p:grpSpPr>
          <p:sp>
            <p:nvSpPr>
              <p:cNvPr id="63" name="椭圆 62"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custDataLst>
                  <p:tags r:id="rId14"/>
                </p:custDataLst>
              </p:nvPr>
            </p:nvSpPr>
            <p:spPr>
              <a:xfrm>
                <a:off x="14840" y="4337"/>
                <a:ext cx="1450" cy="1450"/>
              </a:xfrm>
              <a:prstGeom prst="ellipse">
                <a:avLst/>
              </a:prstGeom>
              <a:solidFill>
                <a:srgbClr val="1E2B57"/>
              </a:soli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64" name="文本框 63"/>
              <p:cNvSpPr txBox="1"/>
              <p:nvPr>
                <p:custDataLst>
                  <p:tags r:id="rId15"/>
                </p:custDataLst>
              </p:nvPr>
            </p:nvSpPr>
            <p:spPr>
              <a:xfrm>
                <a:off x="15095" y="4469"/>
                <a:ext cx="980" cy="1292"/>
              </a:xfrm>
              <a:prstGeom prst="rect">
                <a:avLst/>
              </a:prstGeom>
              <a:noFill/>
            </p:spPr>
            <p:txBody>
              <a:bodyPr wrap="square" rtlCol="0">
                <a:spAutoFit/>
              </a:bodyPr>
              <a:lstStyle/>
              <a:p>
                <a:r>
                  <a:rPr lang="en-US" altLang="zh-CN" sz="4800">
                    <a:solidFill>
                      <a:schemeClr val="bg1"/>
                    </a:solidFill>
                    <a:latin typeface="方正兰亭粗黑_GBK" panose="02000000000000000000" charset="-122"/>
                    <a:ea typeface="方正兰亭粗黑_GBK" panose="02000000000000000000" charset="-122"/>
                  </a:rPr>
                  <a:t>4</a:t>
                </a:r>
                <a:endParaRPr lang="en-US" altLang="zh-CN" sz="4800">
                  <a:solidFill>
                    <a:schemeClr val="bg1"/>
                  </a:solidFill>
                  <a:latin typeface="方正兰亭粗黑_GBK" panose="02000000000000000000" charset="-122"/>
                  <a:ea typeface="方正兰亭粗黑_GBK" panose="02000000000000000000" charset="-122"/>
                </a:endParaRPr>
              </a:p>
            </p:txBody>
          </p:sp>
        </p:grpSp>
        <p:sp>
          <p:nvSpPr>
            <p:cNvPr id="31" name="文本框 30"/>
            <p:cNvSpPr txBox="1"/>
            <p:nvPr>
              <p:custDataLst>
                <p:tags r:id="rId16"/>
              </p:custDataLst>
            </p:nvPr>
          </p:nvSpPr>
          <p:spPr>
            <a:xfrm>
              <a:off x="11451" y="4645"/>
              <a:ext cx="980" cy="1307"/>
            </a:xfrm>
            <a:prstGeom prst="rect">
              <a:avLst/>
            </a:prstGeom>
            <a:noFill/>
          </p:spPr>
          <p:txBody>
            <a:bodyPr wrap="square" rtlCol="0">
              <a:spAutoFit/>
            </a:bodyPr>
            <a:lstStyle/>
            <a:p>
              <a:r>
                <a:rPr lang="en-US" altLang="zh-CN" sz="4800">
                  <a:solidFill>
                    <a:schemeClr val="bg1"/>
                  </a:solidFill>
                  <a:latin typeface="方正兰亭粗黑_GBK" panose="02000000000000000000" charset="-122"/>
                  <a:ea typeface="方正兰亭粗黑_GBK" panose="02000000000000000000" charset="-122"/>
                </a:rPr>
                <a:t>3</a:t>
              </a:r>
              <a:endParaRPr lang="en-US" altLang="zh-CN" sz="4800">
                <a:solidFill>
                  <a:schemeClr val="bg1"/>
                </a:solidFill>
                <a:latin typeface="方正兰亭粗黑_GBK" panose="02000000000000000000" charset="-122"/>
                <a:ea typeface="方正兰亭粗黑_GBK" panose="02000000000000000000" charset="-122"/>
              </a:endParaRPr>
            </a:p>
          </p:txBody>
        </p:sp>
        <p:grpSp>
          <p:nvGrpSpPr>
            <p:cNvPr id="32" name="组合 31"/>
            <p:cNvGrpSpPr/>
            <p:nvPr/>
          </p:nvGrpSpPr>
          <p:grpSpPr>
            <a:xfrm>
              <a:off x="6730" y="4440"/>
              <a:ext cx="1450" cy="1467"/>
              <a:chOff x="7670" y="4337"/>
              <a:chExt cx="1450" cy="1450"/>
            </a:xfrm>
          </p:grpSpPr>
          <p:sp>
            <p:nvSpPr>
              <p:cNvPr id="61" name="椭圆 6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custDataLst>
                  <p:tags r:id="rId17"/>
                </p:custDataLst>
              </p:nvPr>
            </p:nvSpPr>
            <p:spPr>
              <a:xfrm>
                <a:off x="7670" y="4337"/>
                <a:ext cx="1450" cy="1450"/>
              </a:xfrm>
              <a:prstGeom prst="ellipse">
                <a:avLst/>
              </a:prstGeom>
              <a:solidFill>
                <a:srgbClr val="1E2B57"/>
              </a:soli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62" name="文本框 61"/>
              <p:cNvSpPr txBox="1"/>
              <p:nvPr>
                <p:custDataLst>
                  <p:tags r:id="rId18"/>
                </p:custDataLst>
              </p:nvPr>
            </p:nvSpPr>
            <p:spPr>
              <a:xfrm>
                <a:off x="7942" y="4448"/>
                <a:ext cx="980" cy="1292"/>
              </a:xfrm>
              <a:prstGeom prst="rect">
                <a:avLst/>
              </a:prstGeom>
              <a:noFill/>
            </p:spPr>
            <p:txBody>
              <a:bodyPr wrap="square" rtlCol="0">
                <a:spAutoFit/>
              </a:bodyPr>
              <a:lstStyle/>
              <a:p>
                <a:r>
                  <a:rPr lang="en-US" altLang="zh-CN" sz="4800" dirty="0">
                    <a:solidFill>
                      <a:schemeClr val="bg1"/>
                    </a:solidFill>
                    <a:latin typeface="方正兰亭粗黑_GBK" panose="02000000000000000000" charset="-122"/>
                    <a:ea typeface="方正兰亭粗黑_GBK" panose="02000000000000000000" charset="-122"/>
                  </a:rPr>
                  <a:t>2</a:t>
                </a:r>
                <a:endParaRPr lang="en-US" altLang="zh-CN" sz="4800" dirty="0">
                  <a:solidFill>
                    <a:schemeClr val="bg1"/>
                  </a:solidFill>
                  <a:latin typeface="方正兰亭粗黑_GBK" panose="02000000000000000000" charset="-122"/>
                  <a:ea typeface="方正兰亭粗黑_GBK" panose="02000000000000000000" charset="-122"/>
                </a:endParaRPr>
              </a:p>
            </p:txBody>
          </p:sp>
        </p:grpSp>
        <p:grpSp>
          <p:nvGrpSpPr>
            <p:cNvPr id="36" name="组合 35"/>
            <p:cNvGrpSpPr/>
            <p:nvPr/>
          </p:nvGrpSpPr>
          <p:grpSpPr>
            <a:xfrm>
              <a:off x="5856" y="6459"/>
              <a:ext cx="3147" cy="1501"/>
              <a:chOff x="1343" y="6485"/>
              <a:chExt cx="3147" cy="1484"/>
            </a:xfrm>
          </p:grpSpPr>
          <p:sp>
            <p:nvSpPr>
              <p:cNvPr id="43" name="TextBox 5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19"/>
                </p:custDataLst>
              </p:nvPr>
            </p:nvSpPr>
            <p:spPr>
              <a:xfrm>
                <a:off x="1343" y="6485"/>
                <a:ext cx="3147" cy="148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数据类型</a:t>
                </a:r>
                <a:r>
                  <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 </a:t>
                </a:r>
                <a:endPar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sp>
            <p:nvSpPr>
              <p:cNvPr id="60"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20"/>
                </p:custDataLst>
              </p:nvPr>
            </p:nvSpPr>
            <p:spPr>
              <a:xfrm>
                <a:off x="1510" y="7314"/>
                <a:ext cx="2785" cy="573"/>
              </a:xfrm>
              <a:prstGeom prst="rect">
                <a:avLst/>
              </a:prstGeom>
              <a:noFill/>
            </p:spPr>
            <p:txBody>
              <a:bodyPr wrap="square" rtlCol="0">
                <a:spAutoFit/>
              </a:bodyPr>
              <a:lstStyle/>
              <a:p>
                <a:pPr lvl="0" algn="ctr">
                  <a:lnSpc>
                    <a:spcPct val="150000"/>
                  </a:lnSpc>
                  <a:defRPr/>
                </a:pPr>
                <a:endParaRPr kumimoji="0" lang="en-US" altLang="zh-CN" sz="1200" b="0" i="0" u="none" strike="noStrike" cap="none" spc="300" normalizeH="0" baseline="0">
                  <a:solidFill>
                    <a:schemeClr val="tx1">
                      <a:lumMod val="75000"/>
                      <a:lumOff val="25000"/>
                    </a:schemeClr>
                  </a:solidFill>
                  <a:latin typeface="Century Gothic" panose="020B0502020202020204" pitchFamily="34" charset="0"/>
                  <a:cs typeface="Segoe UI Light" panose="020B0502040204020203" pitchFamily="34" charset="0"/>
                </a:endParaRPr>
              </a:p>
            </p:txBody>
          </p:sp>
        </p:grpSp>
        <p:grpSp>
          <p:nvGrpSpPr>
            <p:cNvPr id="37" name="组合 36"/>
            <p:cNvGrpSpPr/>
            <p:nvPr/>
          </p:nvGrpSpPr>
          <p:grpSpPr>
            <a:xfrm>
              <a:off x="10380" y="6564"/>
              <a:ext cx="3147" cy="1413"/>
              <a:chOff x="1343" y="6490"/>
              <a:chExt cx="3147" cy="1397"/>
            </a:xfrm>
          </p:grpSpPr>
          <p:sp>
            <p:nvSpPr>
              <p:cNvPr id="41" name="TextBox 5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21"/>
                </p:custDataLst>
              </p:nvPr>
            </p:nvSpPr>
            <p:spPr>
              <a:xfrm>
                <a:off x="1343" y="6490"/>
                <a:ext cx="3147" cy="808"/>
              </a:xfrm>
              <a:prstGeom prst="rect">
                <a:avLst/>
              </a:prstGeom>
              <a:noFill/>
            </p:spPr>
            <p:txBody>
              <a:bodyPr wrap="square" rtlCol="0">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300" normalizeH="0" baseline="0" noProof="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300" normalizeH="0" baseline="0" noProof="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重点问题</a:t>
                </a:r>
                <a:r>
                  <a:rPr kumimoji="0" lang="en-US" altLang="zh-CN" sz="2800" b="1" i="0" u="none" strike="noStrike" kern="1200" cap="none" spc="300" normalizeH="0" baseline="0" noProof="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 </a:t>
                </a:r>
                <a:endPar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sp>
            <p:nvSpPr>
              <p:cNvPr id="42"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22"/>
                </p:custDataLst>
              </p:nvPr>
            </p:nvSpPr>
            <p:spPr>
              <a:xfrm>
                <a:off x="1510" y="7314"/>
                <a:ext cx="2785" cy="573"/>
              </a:xfrm>
              <a:prstGeom prst="rect">
                <a:avLst/>
              </a:prstGeom>
              <a:noFill/>
            </p:spPr>
            <p:txBody>
              <a:bodyPr wrap="square" rtlCol="0">
                <a:spAutoFit/>
              </a:bodyPr>
              <a:lstStyle/>
              <a:p>
                <a:pPr lvl="0" algn="ctr">
                  <a:lnSpc>
                    <a:spcPct val="150000"/>
                  </a:lnSpc>
                  <a:defRPr/>
                </a:pPr>
                <a:endParaRPr kumimoji="0" lang="en-US" altLang="zh-CN" sz="1200" i="0" u="none" strike="noStrike" kern="1200" cap="none" spc="300" normalizeH="0" baseline="0" noProof="0" dirty="0">
                  <a:ln>
                    <a:noFill/>
                  </a:ln>
                  <a:solidFill>
                    <a:schemeClr val="tx1">
                      <a:lumMod val="75000"/>
                      <a:lumOff val="2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grpSp>
        <p:grpSp>
          <p:nvGrpSpPr>
            <p:cNvPr id="38" name="组合 37"/>
            <p:cNvGrpSpPr/>
            <p:nvPr/>
          </p:nvGrpSpPr>
          <p:grpSpPr>
            <a:xfrm>
              <a:off x="14464" y="6564"/>
              <a:ext cx="3897" cy="2179"/>
              <a:chOff x="1014" y="6490"/>
              <a:chExt cx="3712" cy="2155"/>
            </a:xfrm>
          </p:grpSpPr>
          <p:sp>
            <p:nvSpPr>
              <p:cNvPr id="39" name="TextBox 5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23"/>
                </p:custDataLst>
              </p:nvPr>
            </p:nvSpPr>
            <p:spPr>
              <a:xfrm>
                <a:off x="1014" y="6490"/>
                <a:ext cx="3712" cy="215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300" normalizeH="0" baseline="0" noProof="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300" normalizeH="0" baseline="0" noProof="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WHOWEDA仓库模型</a:t>
                </a:r>
                <a:r>
                  <a:rPr kumimoji="0" lang="en-US" altLang="zh-CN" sz="2800" b="1" i="0" u="none" strike="noStrike" kern="1200" cap="none" spc="300" normalizeH="0" baseline="0" noProof="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 </a:t>
                </a:r>
                <a:endPar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sp>
            <p:nvSpPr>
              <p:cNvPr id="40"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24"/>
                </p:custDataLst>
              </p:nvPr>
            </p:nvSpPr>
            <p:spPr>
              <a:xfrm>
                <a:off x="1510" y="7314"/>
                <a:ext cx="2785" cy="574"/>
              </a:xfrm>
              <a:prstGeom prst="rect">
                <a:avLst/>
              </a:prstGeom>
              <a:noFill/>
            </p:spPr>
            <p:txBody>
              <a:bodyPr wrap="square" rtlCol="0">
                <a:spAutoFit/>
              </a:bodyPr>
              <a:lstStyle/>
              <a:p>
                <a:pPr lvl="0" algn="ctr">
                  <a:lnSpc>
                    <a:spcPct val="150000"/>
                  </a:lnSpc>
                  <a:defRPr/>
                </a:pPr>
                <a:endParaRPr kumimoji="0" lang="en-US" altLang="zh-CN" sz="1200" b="0" i="0" u="none" strike="noStrike" kern="1200" cap="none" spc="300" normalizeH="0" baseline="0" noProof="0" dirty="0">
                  <a:ln>
                    <a:noFill/>
                  </a:ln>
                  <a:solidFill>
                    <a:schemeClr val="tx1">
                      <a:lumMod val="75000"/>
                      <a:lumOff val="2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grpSp>
      </p:gr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wipe(up)">
                                      <p:cBhvr>
                                        <p:cTn id="14" dur="500"/>
                                        <p:tgtEl>
                                          <p:spTgt spid="21"/>
                                        </p:tgtEl>
                                      </p:cBhvr>
                                    </p:animEffect>
                                  </p:childTnLst>
                                </p:cTn>
                              </p:par>
                              <p:par>
                                <p:cTn id="15" presetID="22" presetClass="entr" presetSubtype="1"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wipe(up)">
                                      <p:cBhvr>
                                        <p:cTn id="1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 name="图片 6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 y="-836295"/>
            <a:ext cx="12192000" cy="8128000"/>
          </a:xfrm>
          <a:prstGeom prst="rect">
            <a:avLst/>
          </a:prstGeom>
        </p:spPr>
      </p:pic>
      <p:sp>
        <p:nvSpPr>
          <p:cNvPr id="70" name="矩形 69"/>
          <p:cNvSpPr/>
          <p:nvPr/>
        </p:nvSpPr>
        <p:spPr>
          <a:xfrm>
            <a:off x="1" y="1384"/>
            <a:ext cx="12191999" cy="6856615"/>
          </a:xfrm>
          <a:prstGeom prst="rect">
            <a:avLst/>
          </a:prstGeom>
          <a:solidFill>
            <a:srgbClr val="1E2B57">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355" y="1109345"/>
            <a:ext cx="2649220" cy="605790"/>
          </a:xfrm>
          <a:prstGeom prst="rect">
            <a:avLst/>
          </a:prstGeom>
          <a:noFill/>
        </p:spPr>
        <p:txBody>
          <a:bodyPr wrap="square" lIns="0" tIns="48000" rIns="0" bIns="48000" rtlCol="0">
            <a:no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rPr>
              <a:t>社交网络数据挖掘</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grpSp>
        <p:nvGrpSpPr>
          <p:cNvPr id="21" name="组合 20"/>
          <p:cNvGrpSpPr/>
          <p:nvPr>
            <p:custDataLst>
              <p:tags r:id="rId3"/>
            </p:custDataLst>
          </p:nvPr>
        </p:nvGrpSpPr>
        <p:grpSpPr>
          <a:xfrm>
            <a:off x="890684" y="2220566"/>
            <a:ext cx="10817860" cy="3442970"/>
            <a:chOff x="1098" y="3722"/>
            <a:chExt cx="17657" cy="5761"/>
          </a:xfrm>
        </p:grpSpPr>
        <p:sp>
          <p:nvSpPr>
            <p:cNvPr id="22" name="流程图: 过程 21"/>
            <p:cNvSpPr/>
            <p:nvPr>
              <p:custDataLst>
                <p:tags r:id="rId4"/>
              </p:custDataLst>
            </p:nvPr>
          </p:nvSpPr>
          <p:spPr>
            <a:xfrm>
              <a:off x="1098" y="3723"/>
              <a:ext cx="3660" cy="5760"/>
            </a:xfrm>
            <a:prstGeom prst="flowChartProcess">
              <a:avLst/>
            </a:prstGeom>
            <a:solidFill>
              <a:schemeClr val="bg1"/>
            </a:solidFill>
            <a:ln>
              <a:noFill/>
            </a:ln>
            <a:effectLst>
              <a:outerShdw blurRad="127000" dist="38100" dir="5400000" sx="101000" sy="101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custDataLst>
                <p:tags r:id="rId5"/>
              </p:custDataLst>
            </p:nvPr>
          </p:nvSpPr>
          <p:spPr>
            <a:xfrm>
              <a:off x="15095" y="3722"/>
              <a:ext cx="3660" cy="5760"/>
            </a:xfrm>
            <a:prstGeom prst="rect">
              <a:avLst/>
            </a:prstGeom>
            <a:solidFill>
              <a:schemeClr val="bg1"/>
            </a:solidFill>
            <a:ln>
              <a:noFill/>
            </a:ln>
            <a:effectLst>
              <a:outerShdw blurRad="127000" dist="38100" dir="5400000" sx="101000" sy="101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custDataLst>
                <p:tags r:id="rId6"/>
              </p:custDataLst>
            </p:nvPr>
          </p:nvSpPr>
          <p:spPr>
            <a:xfrm>
              <a:off x="10447" y="3722"/>
              <a:ext cx="3660" cy="5760"/>
            </a:xfrm>
            <a:prstGeom prst="rect">
              <a:avLst/>
            </a:prstGeom>
            <a:solidFill>
              <a:schemeClr val="bg1"/>
            </a:solidFill>
            <a:ln>
              <a:noFill/>
            </a:ln>
            <a:effectLst>
              <a:outerShdw blurRad="127000" dist="38100" dir="5400000" sx="101000" sy="101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custDataLst>
                <p:tags r:id="rId7"/>
              </p:custDataLst>
            </p:nvPr>
          </p:nvSpPr>
          <p:spPr>
            <a:xfrm>
              <a:off x="5795" y="3723"/>
              <a:ext cx="3660" cy="5760"/>
            </a:xfrm>
            <a:prstGeom prst="rect">
              <a:avLst/>
            </a:prstGeom>
            <a:solidFill>
              <a:schemeClr val="bg1"/>
            </a:solidFill>
            <a:ln>
              <a:noFill/>
            </a:ln>
            <a:effectLst>
              <a:outerShdw blurRad="127000" dist="38100" dir="5400000" sx="101000" sy="101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p:cNvGrpSpPr/>
          <p:nvPr>
            <p:custDataLst>
              <p:tags r:id="rId8"/>
            </p:custDataLst>
          </p:nvPr>
        </p:nvGrpSpPr>
        <p:grpSpPr>
          <a:xfrm>
            <a:off x="997999" y="2474566"/>
            <a:ext cx="10842268" cy="2303693"/>
            <a:chOff x="1287" y="4440"/>
            <a:chExt cx="17074" cy="3628"/>
          </a:xfrm>
        </p:grpSpPr>
        <p:sp>
          <p:nvSpPr>
            <p:cNvPr id="27" name="椭圆 26"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custDataLst>
                <p:tags r:id="rId9"/>
              </p:custDataLst>
            </p:nvPr>
          </p:nvSpPr>
          <p:spPr>
            <a:xfrm>
              <a:off x="11175" y="4460"/>
              <a:ext cx="1450" cy="1467"/>
            </a:xfrm>
            <a:prstGeom prst="ellipse">
              <a:avLst/>
            </a:prstGeom>
            <a:solidFill>
              <a:schemeClr val="accent6">
                <a:lumMod val="60000"/>
                <a:lumOff val="40000"/>
              </a:schemeClr>
            </a:soli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28" name="组合 27"/>
            <p:cNvGrpSpPr/>
            <p:nvPr/>
          </p:nvGrpSpPr>
          <p:grpSpPr>
            <a:xfrm>
              <a:off x="1287" y="6459"/>
              <a:ext cx="3147" cy="1501"/>
              <a:chOff x="1287" y="6485"/>
              <a:chExt cx="3147" cy="1484"/>
            </a:xfrm>
          </p:grpSpPr>
          <p:sp>
            <p:nvSpPr>
              <p:cNvPr id="67" name="TextBox 5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10"/>
                </p:custDataLst>
              </p:nvPr>
            </p:nvSpPr>
            <p:spPr>
              <a:xfrm>
                <a:off x="1287" y="6485"/>
                <a:ext cx="3147" cy="148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概念</a:t>
                </a:r>
                <a:r>
                  <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 </a:t>
                </a:r>
                <a:endPar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sp>
            <p:nvSpPr>
              <p:cNvPr id="68"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11"/>
                </p:custDataLst>
              </p:nvPr>
            </p:nvSpPr>
            <p:spPr>
              <a:xfrm>
                <a:off x="1510" y="7314"/>
                <a:ext cx="2785" cy="573"/>
              </a:xfrm>
              <a:prstGeom prst="rect">
                <a:avLst/>
              </a:prstGeom>
              <a:noFill/>
            </p:spPr>
            <p:txBody>
              <a:bodyPr wrap="square" rtlCol="0">
                <a:spAutoFit/>
              </a:bodyPr>
              <a:lstStyle/>
              <a:p>
                <a:pPr lvl="0" algn="ctr">
                  <a:lnSpc>
                    <a:spcPct val="150000"/>
                  </a:lnSpc>
                  <a:defRPr/>
                </a:pPr>
                <a:endParaRPr kumimoji="0" lang="en-US" altLang="zh-CN" sz="1200" b="0" i="0" u="none" strike="noStrike" cap="none" spc="300" normalizeH="0" baseline="0">
                  <a:solidFill>
                    <a:schemeClr val="tx1">
                      <a:lumMod val="75000"/>
                      <a:lumOff val="25000"/>
                    </a:schemeClr>
                  </a:solidFill>
                  <a:latin typeface="Century Gothic" panose="020B0502020202020204" pitchFamily="34" charset="0"/>
                  <a:cs typeface="Segoe UI Light" panose="020B0502040204020203" pitchFamily="34" charset="0"/>
                </a:endParaRPr>
              </a:p>
            </p:txBody>
          </p:sp>
        </p:grpSp>
        <p:grpSp>
          <p:nvGrpSpPr>
            <p:cNvPr id="29" name="组合 28"/>
            <p:cNvGrpSpPr/>
            <p:nvPr/>
          </p:nvGrpSpPr>
          <p:grpSpPr>
            <a:xfrm>
              <a:off x="2141" y="4460"/>
              <a:ext cx="1450" cy="1472"/>
              <a:chOff x="3925" y="4337"/>
              <a:chExt cx="1450" cy="1455"/>
            </a:xfrm>
          </p:grpSpPr>
          <p:sp>
            <p:nvSpPr>
              <p:cNvPr id="65" name="椭圆 64"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custDataLst>
                  <p:tags r:id="rId12"/>
                </p:custDataLst>
              </p:nvPr>
            </p:nvSpPr>
            <p:spPr>
              <a:xfrm>
                <a:off x="3925" y="4337"/>
                <a:ext cx="1450" cy="1450"/>
              </a:xfrm>
              <a:prstGeom prst="ellipse">
                <a:avLst/>
              </a:prstGeom>
              <a:solidFill>
                <a:schemeClr val="accent6">
                  <a:lumMod val="60000"/>
                  <a:lumOff val="40000"/>
                </a:schemeClr>
              </a:soli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66" name="文本框 65"/>
              <p:cNvSpPr txBox="1"/>
              <p:nvPr>
                <p:custDataLst>
                  <p:tags r:id="rId13"/>
                </p:custDataLst>
              </p:nvPr>
            </p:nvSpPr>
            <p:spPr>
              <a:xfrm>
                <a:off x="4198" y="4500"/>
                <a:ext cx="980" cy="1292"/>
              </a:xfrm>
              <a:prstGeom prst="rect">
                <a:avLst/>
              </a:prstGeom>
              <a:noFill/>
            </p:spPr>
            <p:txBody>
              <a:bodyPr wrap="square" rtlCol="0">
                <a:spAutoFit/>
              </a:bodyPr>
              <a:lstStyle/>
              <a:p>
                <a:r>
                  <a:rPr lang="en-US" altLang="zh-CN" sz="4800">
                    <a:solidFill>
                      <a:schemeClr val="bg1"/>
                    </a:solidFill>
                    <a:latin typeface="方正兰亭粗黑_GBK" panose="02000000000000000000" charset="-122"/>
                    <a:ea typeface="方正兰亭粗黑_GBK" panose="02000000000000000000" charset="-122"/>
                  </a:rPr>
                  <a:t>1</a:t>
                </a:r>
                <a:endParaRPr lang="en-US" altLang="zh-CN" sz="4800">
                  <a:solidFill>
                    <a:schemeClr val="bg1"/>
                  </a:solidFill>
                  <a:latin typeface="方正兰亭粗黑_GBK" panose="02000000000000000000" charset="-122"/>
                  <a:ea typeface="方正兰亭粗黑_GBK" panose="02000000000000000000" charset="-122"/>
                </a:endParaRPr>
              </a:p>
            </p:txBody>
          </p:sp>
        </p:grpSp>
        <p:grpSp>
          <p:nvGrpSpPr>
            <p:cNvPr id="30" name="组合 29"/>
            <p:cNvGrpSpPr/>
            <p:nvPr/>
          </p:nvGrpSpPr>
          <p:grpSpPr>
            <a:xfrm>
              <a:off x="15700" y="4440"/>
              <a:ext cx="1450" cy="1467"/>
              <a:chOff x="14840" y="4337"/>
              <a:chExt cx="1450" cy="1450"/>
            </a:xfrm>
          </p:grpSpPr>
          <p:sp>
            <p:nvSpPr>
              <p:cNvPr id="63" name="椭圆 62"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custDataLst>
                  <p:tags r:id="rId14"/>
                </p:custDataLst>
              </p:nvPr>
            </p:nvSpPr>
            <p:spPr>
              <a:xfrm>
                <a:off x="14840" y="4337"/>
                <a:ext cx="1450" cy="1450"/>
              </a:xfrm>
              <a:prstGeom prst="ellipse">
                <a:avLst/>
              </a:prstGeom>
              <a:solidFill>
                <a:srgbClr val="1E2B57"/>
              </a:soli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64" name="文本框 63"/>
              <p:cNvSpPr txBox="1"/>
              <p:nvPr>
                <p:custDataLst>
                  <p:tags r:id="rId15"/>
                </p:custDataLst>
              </p:nvPr>
            </p:nvSpPr>
            <p:spPr>
              <a:xfrm>
                <a:off x="15095" y="4469"/>
                <a:ext cx="980" cy="1292"/>
              </a:xfrm>
              <a:prstGeom prst="rect">
                <a:avLst/>
              </a:prstGeom>
              <a:noFill/>
            </p:spPr>
            <p:txBody>
              <a:bodyPr wrap="square" rtlCol="0">
                <a:spAutoFit/>
              </a:bodyPr>
              <a:lstStyle/>
              <a:p>
                <a:r>
                  <a:rPr lang="en-US" altLang="zh-CN" sz="4800">
                    <a:solidFill>
                      <a:schemeClr val="bg1"/>
                    </a:solidFill>
                    <a:latin typeface="方正兰亭粗黑_GBK" panose="02000000000000000000" charset="-122"/>
                    <a:ea typeface="方正兰亭粗黑_GBK" panose="02000000000000000000" charset="-122"/>
                  </a:rPr>
                  <a:t>4</a:t>
                </a:r>
                <a:endParaRPr lang="en-US" altLang="zh-CN" sz="4800">
                  <a:solidFill>
                    <a:schemeClr val="bg1"/>
                  </a:solidFill>
                  <a:latin typeface="方正兰亭粗黑_GBK" panose="02000000000000000000" charset="-122"/>
                  <a:ea typeface="方正兰亭粗黑_GBK" panose="02000000000000000000" charset="-122"/>
                </a:endParaRPr>
              </a:p>
            </p:txBody>
          </p:sp>
        </p:grpSp>
        <p:sp>
          <p:nvSpPr>
            <p:cNvPr id="31" name="文本框 30"/>
            <p:cNvSpPr txBox="1"/>
            <p:nvPr>
              <p:custDataLst>
                <p:tags r:id="rId16"/>
              </p:custDataLst>
            </p:nvPr>
          </p:nvSpPr>
          <p:spPr>
            <a:xfrm>
              <a:off x="11451" y="4645"/>
              <a:ext cx="980" cy="1307"/>
            </a:xfrm>
            <a:prstGeom prst="rect">
              <a:avLst/>
            </a:prstGeom>
            <a:noFill/>
          </p:spPr>
          <p:txBody>
            <a:bodyPr wrap="square" rtlCol="0">
              <a:spAutoFit/>
            </a:bodyPr>
            <a:lstStyle/>
            <a:p>
              <a:r>
                <a:rPr lang="en-US" altLang="zh-CN" sz="4800">
                  <a:solidFill>
                    <a:schemeClr val="bg1"/>
                  </a:solidFill>
                  <a:latin typeface="方正兰亭粗黑_GBK" panose="02000000000000000000" charset="-122"/>
                  <a:ea typeface="方正兰亭粗黑_GBK" panose="02000000000000000000" charset="-122"/>
                </a:rPr>
                <a:t>3</a:t>
              </a:r>
              <a:endParaRPr lang="en-US" altLang="zh-CN" sz="4800">
                <a:solidFill>
                  <a:schemeClr val="bg1"/>
                </a:solidFill>
                <a:latin typeface="方正兰亭粗黑_GBK" panose="02000000000000000000" charset="-122"/>
                <a:ea typeface="方正兰亭粗黑_GBK" panose="02000000000000000000" charset="-122"/>
              </a:endParaRPr>
            </a:p>
          </p:txBody>
        </p:sp>
        <p:grpSp>
          <p:nvGrpSpPr>
            <p:cNvPr id="32" name="组合 31"/>
            <p:cNvGrpSpPr/>
            <p:nvPr/>
          </p:nvGrpSpPr>
          <p:grpSpPr>
            <a:xfrm>
              <a:off x="6730" y="4440"/>
              <a:ext cx="1450" cy="1467"/>
              <a:chOff x="7670" y="4337"/>
              <a:chExt cx="1450" cy="1450"/>
            </a:xfrm>
          </p:grpSpPr>
          <p:sp>
            <p:nvSpPr>
              <p:cNvPr id="61" name="椭圆 60"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p:nvPr>
                <p:custDataLst>
                  <p:tags r:id="rId17"/>
                </p:custDataLst>
              </p:nvPr>
            </p:nvSpPr>
            <p:spPr>
              <a:xfrm>
                <a:off x="7670" y="4337"/>
                <a:ext cx="1450" cy="1450"/>
              </a:xfrm>
              <a:prstGeom prst="ellipse">
                <a:avLst/>
              </a:prstGeom>
              <a:solidFill>
                <a:srgbClr val="1E2B57"/>
              </a:solidFill>
              <a:ln>
                <a:noFill/>
              </a:ln>
              <a:effectLst>
                <a:outerShdw blurRad="1524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62" name="文本框 61"/>
              <p:cNvSpPr txBox="1"/>
              <p:nvPr>
                <p:custDataLst>
                  <p:tags r:id="rId18"/>
                </p:custDataLst>
              </p:nvPr>
            </p:nvSpPr>
            <p:spPr>
              <a:xfrm>
                <a:off x="7942" y="4448"/>
                <a:ext cx="980" cy="1292"/>
              </a:xfrm>
              <a:prstGeom prst="rect">
                <a:avLst/>
              </a:prstGeom>
              <a:noFill/>
            </p:spPr>
            <p:txBody>
              <a:bodyPr wrap="square" rtlCol="0">
                <a:spAutoFit/>
              </a:bodyPr>
              <a:lstStyle/>
              <a:p>
                <a:r>
                  <a:rPr lang="en-US" altLang="zh-CN" sz="4800" dirty="0">
                    <a:solidFill>
                      <a:schemeClr val="bg1"/>
                    </a:solidFill>
                    <a:latin typeface="方正兰亭粗黑_GBK" panose="02000000000000000000" charset="-122"/>
                    <a:ea typeface="方正兰亭粗黑_GBK" panose="02000000000000000000" charset="-122"/>
                  </a:rPr>
                  <a:t>2</a:t>
                </a:r>
                <a:endParaRPr lang="en-US" altLang="zh-CN" sz="4800" dirty="0">
                  <a:solidFill>
                    <a:schemeClr val="bg1"/>
                  </a:solidFill>
                  <a:latin typeface="方正兰亭粗黑_GBK" panose="02000000000000000000" charset="-122"/>
                  <a:ea typeface="方正兰亭粗黑_GBK" panose="02000000000000000000" charset="-122"/>
                </a:endParaRPr>
              </a:p>
            </p:txBody>
          </p:sp>
        </p:grpSp>
        <p:grpSp>
          <p:nvGrpSpPr>
            <p:cNvPr id="36" name="组合 35"/>
            <p:cNvGrpSpPr/>
            <p:nvPr/>
          </p:nvGrpSpPr>
          <p:grpSpPr>
            <a:xfrm>
              <a:off x="5856" y="6220"/>
              <a:ext cx="3147" cy="1741"/>
              <a:chOff x="1343" y="6249"/>
              <a:chExt cx="3147" cy="1721"/>
            </a:xfrm>
          </p:grpSpPr>
          <p:sp>
            <p:nvSpPr>
              <p:cNvPr id="43" name="TextBox 5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19"/>
                </p:custDataLst>
              </p:nvPr>
            </p:nvSpPr>
            <p:spPr>
              <a:xfrm>
                <a:off x="1343" y="6485"/>
                <a:ext cx="3147" cy="148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b="1" spc="300" dirty="0">
                    <a:solidFill>
                      <a:schemeClr val="tx1">
                        <a:lumMod val="85000"/>
                        <a:lumOff val="15000"/>
                      </a:schemeClr>
                    </a:solidFill>
                    <a:latin typeface="Century Gothic" panose="020B0502020202020204" pitchFamily="34" charset="0"/>
                    <a:ea typeface="宋体" panose="02010600030101010101" pitchFamily="2" charset="-122"/>
                    <a:cs typeface="Segoe UI Light" panose="020B0502040204020203" pitchFamily="34" charset="0"/>
                  </a:rPr>
                  <a:t>用户数据</a:t>
                </a:r>
                <a:r>
                  <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 </a:t>
                </a:r>
                <a:endPar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sp>
            <p:nvSpPr>
              <p:cNvPr id="60"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20"/>
                </p:custDataLst>
              </p:nvPr>
            </p:nvSpPr>
            <p:spPr>
              <a:xfrm>
                <a:off x="1705" y="6249"/>
                <a:ext cx="2785" cy="573"/>
              </a:xfrm>
              <a:prstGeom prst="rect">
                <a:avLst/>
              </a:prstGeom>
              <a:noFill/>
            </p:spPr>
            <p:txBody>
              <a:bodyPr wrap="square" rtlCol="0">
                <a:spAutoFit/>
              </a:bodyPr>
              <a:lstStyle/>
              <a:p>
                <a:pPr lvl="0" algn="ctr">
                  <a:lnSpc>
                    <a:spcPct val="150000"/>
                  </a:lnSpc>
                  <a:defRPr/>
                </a:pPr>
                <a:endParaRPr kumimoji="0" lang="en-US" altLang="zh-CN" sz="1200" b="0" i="0" u="none" strike="noStrike" cap="none" spc="300" normalizeH="0" baseline="0" dirty="0">
                  <a:solidFill>
                    <a:schemeClr val="tx1">
                      <a:lumMod val="75000"/>
                      <a:lumOff val="25000"/>
                    </a:schemeClr>
                  </a:solidFill>
                  <a:latin typeface="Century Gothic" panose="020B0502020202020204" pitchFamily="34" charset="0"/>
                  <a:cs typeface="Segoe UI Light" panose="020B0502040204020203" pitchFamily="34" charset="0"/>
                </a:endParaRPr>
              </a:p>
            </p:txBody>
          </p:sp>
        </p:grpSp>
        <p:grpSp>
          <p:nvGrpSpPr>
            <p:cNvPr id="37" name="组合 36"/>
            <p:cNvGrpSpPr/>
            <p:nvPr/>
          </p:nvGrpSpPr>
          <p:grpSpPr>
            <a:xfrm>
              <a:off x="10380" y="6412"/>
              <a:ext cx="3147" cy="969"/>
              <a:chOff x="1343" y="6340"/>
              <a:chExt cx="3147" cy="958"/>
            </a:xfrm>
          </p:grpSpPr>
          <p:sp>
            <p:nvSpPr>
              <p:cNvPr id="41" name="TextBox 5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21"/>
                </p:custDataLst>
              </p:nvPr>
            </p:nvSpPr>
            <p:spPr>
              <a:xfrm>
                <a:off x="1343" y="6490"/>
                <a:ext cx="3147" cy="808"/>
              </a:xfrm>
              <a:prstGeom prst="rect">
                <a:avLst/>
              </a:prstGeom>
              <a:noFill/>
            </p:spPr>
            <p:txBody>
              <a:bodyPr wrap="square" rtlCol="0">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b="1" spc="300" dirty="0">
                    <a:solidFill>
                      <a:schemeClr val="tx1">
                        <a:lumMod val="85000"/>
                        <a:lumOff val="15000"/>
                      </a:schemeClr>
                    </a:solidFill>
                    <a:latin typeface="Century Gothic" panose="020B0502020202020204" pitchFamily="34" charset="0"/>
                    <a:ea typeface="宋体" panose="02010600030101010101" pitchFamily="2" charset="-122"/>
                    <a:cs typeface="Segoe UI Light" panose="020B0502040204020203" pitchFamily="34" charset="0"/>
                  </a:rPr>
                  <a:t>隐私问题</a:t>
                </a:r>
                <a:r>
                  <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 </a:t>
                </a:r>
                <a:endPar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sp>
            <p:nvSpPr>
              <p:cNvPr id="42"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22"/>
                </p:custDataLst>
              </p:nvPr>
            </p:nvSpPr>
            <p:spPr>
              <a:xfrm>
                <a:off x="1524" y="6340"/>
                <a:ext cx="2785" cy="573"/>
              </a:xfrm>
              <a:prstGeom prst="rect">
                <a:avLst/>
              </a:prstGeom>
              <a:noFill/>
            </p:spPr>
            <p:txBody>
              <a:bodyPr wrap="square" rtlCol="0">
                <a:spAutoFit/>
              </a:bodyPr>
              <a:lstStyle/>
              <a:p>
                <a:pPr lvl="0" algn="ctr">
                  <a:lnSpc>
                    <a:spcPct val="150000"/>
                  </a:lnSpc>
                  <a:defRPr/>
                </a:pPr>
                <a:endParaRPr kumimoji="0" lang="en-US" altLang="zh-CN" sz="1200" i="0" u="none" strike="noStrike" kern="1200" cap="none" spc="300" normalizeH="0" baseline="0" noProof="0" dirty="0">
                  <a:ln>
                    <a:noFill/>
                  </a:ln>
                  <a:solidFill>
                    <a:schemeClr val="tx1">
                      <a:lumMod val="75000"/>
                      <a:lumOff val="2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grpSp>
        <p:grpSp>
          <p:nvGrpSpPr>
            <p:cNvPr id="38" name="组合 37"/>
            <p:cNvGrpSpPr/>
            <p:nvPr/>
          </p:nvGrpSpPr>
          <p:grpSpPr>
            <a:xfrm>
              <a:off x="14464" y="6566"/>
              <a:ext cx="3897" cy="1502"/>
              <a:chOff x="1014" y="6490"/>
              <a:chExt cx="3712" cy="1485"/>
            </a:xfrm>
          </p:grpSpPr>
          <p:sp>
            <p:nvSpPr>
              <p:cNvPr id="39" name="TextBox 55"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23"/>
                </p:custDataLst>
              </p:nvPr>
            </p:nvSpPr>
            <p:spPr>
              <a:xfrm>
                <a:off x="1014" y="6490"/>
                <a:ext cx="3712" cy="148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r>
                  <a:rPr lang="zh-CN" altLang="en-US" sz="2800" b="1" spc="300" dirty="0">
                    <a:solidFill>
                      <a:schemeClr val="tx1">
                        <a:lumMod val="85000"/>
                        <a:lumOff val="15000"/>
                      </a:schemeClr>
                    </a:solidFill>
                    <a:latin typeface="Century Gothic" panose="020B0502020202020204" pitchFamily="34" charset="0"/>
                    <a:ea typeface="宋体" panose="02010600030101010101" pitchFamily="2" charset="-122"/>
                    <a:cs typeface="Segoe UI Light" panose="020B0502040204020203" pitchFamily="34" charset="0"/>
                  </a:rPr>
                  <a:t>图挖掘</a:t>
                </a:r>
                <a:endParaRPr kumimoji="0" lang="en-US" altLang="zh-CN" sz="2800" b="1" i="0" u="none" strike="noStrike" kern="1200" cap="none" spc="300" normalizeH="0" baseline="0" noProof="0" dirty="0">
                  <a:ln>
                    <a:noFill/>
                  </a:ln>
                  <a:solidFill>
                    <a:schemeClr val="tx1">
                      <a:lumMod val="85000"/>
                      <a:lumOff val="1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sp>
            <p:nvSpPr>
              <p:cNvPr id="40"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24"/>
                </p:custDataLst>
              </p:nvPr>
            </p:nvSpPr>
            <p:spPr>
              <a:xfrm>
                <a:off x="1510" y="7314"/>
                <a:ext cx="2785" cy="574"/>
              </a:xfrm>
              <a:prstGeom prst="rect">
                <a:avLst/>
              </a:prstGeom>
              <a:noFill/>
            </p:spPr>
            <p:txBody>
              <a:bodyPr wrap="square" rtlCol="0">
                <a:spAutoFit/>
              </a:bodyPr>
              <a:lstStyle/>
              <a:p>
                <a:pPr lvl="0" algn="ctr">
                  <a:lnSpc>
                    <a:spcPct val="150000"/>
                  </a:lnSpc>
                  <a:defRPr/>
                </a:pPr>
                <a:endParaRPr kumimoji="0" lang="en-US" altLang="zh-CN" sz="1200" b="0" i="0" u="none" strike="noStrike" kern="1200" cap="none" spc="300" normalizeH="0" baseline="0" noProof="0" dirty="0">
                  <a:ln>
                    <a:noFill/>
                  </a:ln>
                  <a:solidFill>
                    <a:schemeClr val="tx1">
                      <a:lumMod val="75000"/>
                      <a:lumOff val="2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grpSp>
      </p:gr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wipe(up)">
                                      <p:cBhvr>
                                        <p:cTn id="14" dur="500"/>
                                        <p:tgtEl>
                                          <p:spTgt spid="21"/>
                                        </p:tgtEl>
                                      </p:cBhvr>
                                    </p:animEffect>
                                  </p:childTnLst>
                                </p:cTn>
                              </p:par>
                              <p:par>
                                <p:cTn id="15" presetID="22" presetClass="entr" presetSubtype="1"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wipe(up)">
                                      <p:cBhvr>
                                        <p:cTn id="1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463072" y="0"/>
            <a:ext cx="3858228" cy="6858000"/>
          </a:xfrm>
          <a:prstGeom prst="rect">
            <a:avLst/>
          </a:prstGeom>
        </p:spPr>
      </p:pic>
      <p:sp>
        <p:nvSpPr>
          <p:cNvPr id="3" name="矩形 2"/>
          <p:cNvSpPr/>
          <p:nvPr/>
        </p:nvSpPr>
        <p:spPr>
          <a:xfrm rot="5400000">
            <a:off x="-36814" y="1499886"/>
            <a:ext cx="6858000" cy="3858228"/>
          </a:xfrm>
          <a:prstGeom prst="rect">
            <a:avLst/>
          </a:prstGeom>
          <a:gradFill>
            <a:gsLst>
              <a:gs pos="0">
                <a:srgbClr val="134263"/>
              </a:gs>
              <a:gs pos="59000">
                <a:schemeClr val="accent4">
                  <a:lumMod val="75000"/>
                  <a:alpha val="45000"/>
                </a:schemeClr>
              </a:gs>
              <a:gs pos="99000">
                <a:schemeClr val="accent4">
                  <a:lumMod val="40000"/>
                  <a:lumOff val="60000"/>
                  <a:alpha val="39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366908" y="2563476"/>
            <a:ext cx="1209562" cy="461665"/>
          </a:xfrm>
          <a:prstGeom prst="rect">
            <a:avLst/>
          </a:prstGeom>
          <a:noFill/>
        </p:spPr>
        <p:txBody>
          <a:bodyPr wrap="none" rtlCol="0">
            <a:spAutoFit/>
          </a:bodyPr>
          <a:lstStyle/>
          <a:p>
            <a:r>
              <a:rPr lang="en-US" altLang="zh-CN" sz="2400" dirty="0">
                <a:solidFill>
                  <a:srgbClr val="1E2B57"/>
                </a:solidFill>
                <a:latin typeface="微软雅黑" panose="020B0503020204020204" pitchFamily="34" charset="-122"/>
                <a:ea typeface="微软雅黑" panose="020B0503020204020204" pitchFamily="34" charset="-122"/>
              </a:rPr>
              <a:t>Part.03</a:t>
            </a:r>
            <a:endParaRPr lang="en-US" altLang="zh-CN" sz="2400" dirty="0">
              <a:solidFill>
                <a:srgbClr val="1E2B57"/>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6264751" y="3025141"/>
            <a:ext cx="5537198" cy="922020"/>
          </a:xfrm>
          <a:prstGeom prst="rect">
            <a:avLst/>
          </a:prstGeom>
          <a:noFill/>
          <a:ln>
            <a:noFill/>
          </a:ln>
        </p:spPr>
        <p:txBody>
          <a:bodyPr wrap="square" rtlCol="0">
            <a:spAutoFit/>
          </a:bodyPr>
          <a:lstStyle/>
          <a:p>
            <a:pPr algn="ctr"/>
            <a:r>
              <a:rPr lang="zh-CN" altLang="en-US" sz="5400" b="1" spc="600" dirty="0">
                <a:solidFill>
                  <a:srgbClr val="1E2B57"/>
                </a:solidFill>
                <a:latin typeface="微软雅黑" panose="020B0503020204020204" pitchFamily="34" charset="-122"/>
                <a:ea typeface="微软雅黑" panose="020B0503020204020204" pitchFamily="34" charset="-122"/>
              </a:rPr>
              <a:t>相关关键技术</a:t>
            </a:r>
            <a:endParaRPr lang="zh-CN" altLang="en-US" sz="5400" b="1" spc="600" dirty="0">
              <a:solidFill>
                <a:srgbClr val="1E2B57"/>
              </a:solidFill>
              <a:latin typeface="微软雅黑" panose="020B0503020204020204" pitchFamily="34" charset="-122"/>
              <a:ea typeface="微软雅黑" panose="020B0503020204020204" pitchFamily="34" charset="-122"/>
            </a:endParaRPr>
          </a:p>
        </p:txBody>
      </p:sp>
      <p:sp>
        <p:nvSpPr>
          <p:cNvPr id="6" name="矩形 5"/>
          <p:cNvSpPr/>
          <p:nvPr/>
        </p:nvSpPr>
        <p:spPr>
          <a:xfrm>
            <a:off x="11964688" y="0"/>
            <a:ext cx="226979" cy="6858000"/>
          </a:xfrm>
          <a:prstGeom prst="rect">
            <a:avLst/>
          </a:prstGeom>
          <a:solidFill>
            <a:srgbClr val="13426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par>
                          <p:cTn id="15" fill="hold">
                            <p:stCondLst>
                              <p:cond delay="1500"/>
                            </p:stCondLst>
                            <p:childTnLst>
                              <p:par>
                                <p:cTn id="16" presetID="50" presetClass="entr" presetSubtype="0" decel="100000"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1000" fill="hold"/>
                                        <p:tgtEl>
                                          <p:spTgt spid="9"/>
                                        </p:tgtEl>
                                        <p:attrNameLst>
                                          <p:attrName>ppt_w</p:attrName>
                                        </p:attrNameLst>
                                      </p:cBhvr>
                                      <p:tavLst>
                                        <p:tav tm="0">
                                          <p:val>
                                            <p:strVal val="#ppt_w+.3"/>
                                          </p:val>
                                        </p:tav>
                                        <p:tav tm="100000">
                                          <p:val>
                                            <p:strVal val="#ppt_w"/>
                                          </p:val>
                                        </p:tav>
                                      </p:tavLst>
                                    </p:anim>
                                    <p:anim calcmode="lin" valueType="num">
                                      <p:cBhvr>
                                        <p:cTn id="19" dur="1000" fill="hold"/>
                                        <p:tgtEl>
                                          <p:spTgt spid="9"/>
                                        </p:tgtEl>
                                        <p:attrNameLst>
                                          <p:attrName>ppt_h</p:attrName>
                                        </p:attrNameLst>
                                      </p:cBhvr>
                                      <p:tavLst>
                                        <p:tav tm="0">
                                          <p:val>
                                            <p:strVal val="#ppt_h"/>
                                          </p:val>
                                        </p:tav>
                                        <p:tav tm="100000">
                                          <p:val>
                                            <p:strVal val="#ppt_h"/>
                                          </p:val>
                                        </p:tav>
                                      </p:tavLst>
                                    </p:anim>
                                    <p:animEffect transition="in" filter="fade">
                                      <p:cBhvr>
                                        <p:cTn id="20"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图片 4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
            <a:ext cx="12192000" cy="8128000"/>
          </a:xfrm>
          <a:prstGeom prst="rect">
            <a:avLst/>
          </a:prstGeom>
        </p:spPr>
      </p:pic>
      <p:sp>
        <p:nvSpPr>
          <p:cNvPr id="43" name="矩形 42"/>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4" name="直接连接符 33"/>
          <p:cNvCxnSpPr/>
          <p:nvPr/>
        </p:nvCxnSpPr>
        <p:spPr>
          <a:xfrm>
            <a:off x="1038271" y="1264379"/>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294078" y="844507"/>
            <a:ext cx="1888386"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关键技术总览</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7" name="图片 3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grpSp>
        <p:nvGrpSpPr>
          <p:cNvPr id="24" name="组合 23"/>
          <p:cNvGrpSpPr/>
          <p:nvPr/>
        </p:nvGrpSpPr>
        <p:grpSpPr>
          <a:xfrm>
            <a:off x="1611947" y="1299992"/>
            <a:ext cx="8968105" cy="1070610"/>
            <a:chOff x="1888" y="1626"/>
            <a:chExt cx="14123" cy="1686"/>
          </a:xfrm>
        </p:grpSpPr>
        <p:grpSp>
          <p:nvGrpSpPr>
            <p:cNvPr id="25" name="组合 24"/>
            <p:cNvGrpSpPr/>
            <p:nvPr/>
          </p:nvGrpSpPr>
          <p:grpSpPr>
            <a:xfrm>
              <a:off x="1888" y="1992"/>
              <a:ext cx="1392" cy="1044"/>
              <a:chOff x="3328691" y="2044478"/>
              <a:chExt cx="1044575" cy="782683"/>
            </a:xfrm>
          </p:grpSpPr>
          <p:sp>
            <p:nvSpPr>
              <p:cNvPr id="27" name="Oval 4"/>
              <p:cNvSpPr>
                <a:spLocks noChangeArrowheads="1"/>
              </p:cNvSpPr>
              <p:nvPr/>
            </p:nvSpPr>
            <p:spPr bwMode="gray">
              <a:xfrm>
                <a:off x="3452675" y="2044478"/>
                <a:ext cx="798649" cy="782683"/>
              </a:xfrm>
              <a:prstGeom prst="parallelogram">
                <a:avLst/>
              </a:prstGeom>
              <a:solidFill>
                <a:srgbClr val="1E2B57"/>
              </a:solidFill>
              <a:ln>
                <a:noFill/>
              </a:ln>
              <a:effectLst>
                <a:outerShdw blurRad="114300" dist="38100" dir="2700000" sx="101000" sy="101000" algn="tl" rotWithShape="0">
                  <a:prstClr val="black">
                    <a:alpha val="40000"/>
                  </a:prstClr>
                </a:outerShdw>
              </a:effectLst>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eaLnBrk="1" hangingPunct="1"/>
                <a:endParaRPr lang="zh-CN" altLang="en-US" dirty="0">
                  <a:solidFill>
                    <a:srgbClr val="FFFFFF"/>
                  </a:solidFill>
                  <a:latin typeface="微软雅黑" panose="020B0503020204020204" pitchFamily="34" charset="-122"/>
                  <a:ea typeface="微软雅黑" panose="020B0503020204020204" pitchFamily="34" charset="-122"/>
                </a:endParaRPr>
              </a:p>
            </p:txBody>
          </p:sp>
          <p:sp>
            <p:nvSpPr>
              <p:cNvPr id="28" name="Text Box 61"/>
              <p:cNvSpPr txBox="1">
                <a:spLocks noChangeArrowheads="1"/>
              </p:cNvSpPr>
              <p:nvPr/>
            </p:nvSpPr>
            <p:spPr bwMode="gray">
              <a:xfrm>
                <a:off x="3328691" y="2154396"/>
                <a:ext cx="1044575" cy="5439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20650" indent="-120650"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algn="ctr" eaLnBrk="1" hangingPunct="1">
                  <a:spcBef>
                    <a:spcPct val="50000"/>
                  </a:spcBef>
                </a:pPr>
                <a:r>
                  <a:rPr lang="en-US" altLang="zh-CN"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rPr>
                  <a:t>1</a:t>
                </a:r>
                <a:endParaRPr lang="zh-CN" altLang="en-US"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26"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3582" y="1626"/>
              <a:ext cx="12429" cy="1686"/>
            </a:xfrm>
            <a:prstGeom prst="rect">
              <a:avLst/>
            </a:prstGeom>
            <a:noFill/>
          </p:spPr>
          <p:txBody>
            <a:bodyPr wrap="square" rtlCol="0">
              <a:spAutoFit/>
            </a:bodyPr>
            <a:lstStyle/>
            <a:p>
              <a:pPr marL="0" marR="0" lvl="0" indent="0" algn="l" defTabSz="914400" rtl="0" eaLnBrk="1" fontAlgn="auto" latinLnBrk="0" hangingPunct="1">
                <a:lnSpc>
                  <a:spcPct val="200000"/>
                </a:lnSpc>
                <a:spcBef>
                  <a:spcPts val="0"/>
                </a:spcBef>
                <a:spcAft>
                  <a:spcPts val="0"/>
                </a:spcAft>
                <a:buClrTx/>
                <a:buSzTx/>
                <a:buFontTx/>
                <a:buNone/>
                <a:defRPr/>
              </a:pPr>
              <a:r>
                <a:rPr kumimoji="0" lang="zh-CN" altLang="en-US" sz="2000" b="1"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Semibold" panose="020B0702040204020203" pitchFamily="34" charset="0"/>
                </a:rPr>
                <a:t>图挖掘技术</a:t>
              </a:r>
              <a:endParaRPr kumimoji="0" lang="zh-CN" altLang="en-US" sz="2000" b="1"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Semibold" panose="020B0702040204020203" pitchFamily="34" charset="0"/>
              </a:endParaRPr>
            </a:p>
            <a:p>
              <a:pPr marL="0" marR="0" lvl="0" indent="0" algn="l" defTabSz="914400" rtl="0" eaLnBrk="1" fontAlgn="auto" latinLnBrk="0" hangingPunct="1">
                <a:lnSpc>
                  <a:spcPct val="200000"/>
                </a:lnSpc>
                <a:spcBef>
                  <a:spcPts val="0"/>
                </a:spcBef>
                <a:spcAft>
                  <a:spcPts val="0"/>
                </a:spcAft>
                <a:buClrTx/>
                <a:buSzTx/>
                <a:buFontTx/>
                <a:buNone/>
                <a:defRPr/>
              </a:pPr>
              <a:r>
                <a:rPr kumimoji="0" lang="zh-CN" altLang="en-US" sz="1400" b="0"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Light" panose="020B0502040204020203" pitchFamily="34" charset="0"/>
                </a:rPr>
                <a:t>社区检测、链接预测</a:t>
              </a:r>
              <a:endParaRPr kumimoji="0" lang="en-US" altLang="zh-CN" sz="1400" b="0"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grpSp>
      <p:grpSp>
        <p:nvGrpSpPr>
          <p:cNvPr id="2" name="组合 1"/>
          <p:cNvGrpSpPr/>
          <p:nvPr/>
        </p:nvGrpSpPr>
        <p:grpSpPr>
          <a:xfrm>
            <a:off x="1611947" y="2397119"/>
            <a:ext cx="8968105" cy="1070610"/>
            <a:chOff x="1888" y="1626"/>
            <a:chExt cx="14123" cy="1686"/>
          </a:xfrm>
        </p:grpSpPr>
        <p:grpSp>
          <p:nvGrpSpPr>
            <p:cNvPr id="3" name="组合 2"/>
            <p:cNvGrpSpPr/>
            <p:nvPr/>
          </p:nvGrpSpPr>
          <p:grpSpPr>
            <a:xfrm>
              <a:off x="1888" y="1992"/>
              <a:ext cx="1392" cy="1044"/>
              <a:chOff x="3328691" y="2044478"/>
              <a:chExt cx="1044575" cy="782683"/>
            </a:xfrm>
          </p:grpSpPr>
          <p:sp>
            <p:nvSpPr>
              <p:cNvPr id="5" name="Oval 4"/>
              <p:cNvSpPr>
                <a:spLocks noChangeArrowheads="1"/>
              </p:cNvSpPr>
              <p:nvPr/>
            </p:nvSpPr>
            <p:spPr bwMode="gray">
              <a:xfrm>
                <a:off x="3452675" y="2044478"/>
                <a:ext cx="798649" cy="782683"/>
              </a:xfrm>
              <a:prstGeom prst="parallelogram">
                <a:avLst/>
              </a:prstGeom>
              <a:solidFill>
                <a:srgbClr val="1E2B57"/>
              </a:solidFill>
              <a:ln>
                <a:noFill/>
              </a:ln>
              <a:effectLst>
                <a:outerShdw blurRad="114300" dist="38100" dir="2700000" sx="101000" sy="101000" algn="tl" rotWithShape="0">
                  <a:prstClr val="black">
                    <a:alpha val="40000"/>
                  </a:prstClr>
                </a:outerShdw>
              </a:effectLst>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eaLnBrk="1" hangingPunct="1"/>
                <a:endParaRPr lang="zh-CN" altLang="en-US" dirty="0">
                  <a:solidFill>
                    <a:srgbClr val="FFFFFF"/>
                  </a:solidFill>
                  <a:latin typeface="微软雅黑" panose="020B0503020204020204" pitchFamily="34" charset="-122"/>
                  <a:ea typeface="微软雅黑" panose="020B0503020204020204" pitchFamily="34" charset="-122"/>
                </a:endParaRPr>
              </a:p>
            </p:txBody>
          </p:sp>
          <p:sp>
            <p:nvSpPr>
              <p:cNvPr id="6" name="Text Box 61"/>
              <p:cNvSpPr txBox="1">
                <a:spLocks noChangeArrowheads="1"/>
              </p:cNvSpPr>
              <p:nvPr/>
            </p:nvSpPr>
            <p:spPr bwMode="gray">
              <a:xfrm>
                <a:off x="3328691" y="2154396"/>
                <a:ext cx="1044575" cy="5439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20650" indent="-120650"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algn="ctr" eaLnBrk="1" hangingPunct="1">
                  <a:spcBef>
                    <a:spcPct val="50000"/>
                  </a:spcBef>
                </a:pPr>
                <a:r>
                  <a:rPr lang="en-US" altLang="zh-CN"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rPr>
                  <a:t>2</a:t>
                </a:r>
                <a:endParaRPr lang="zh-CN" altLang="en-US"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4"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3582" y="1626"/>
              <a:ext cx="12429" cy="1686"/>
            </a:xfrm>
            <a:prstGeom prst="rect">
              <a:avLst/>
            </a:prstGeom>
            <a:noFill/>
          </p:spPr>
          <p:txBody>
            <a:bodyPr wrap="square" rtlCol="0">
              <a:spAutoFit/>
            </a:bodyPr>
            <a:lstStyle/>
            <a:p>
              <a:pPr marL="0" marR="0" lvl="0" indent="0" algn="l" defTabSz="914400" rtl="0" eaLnBrk="1" fontAlgn="auto" latinLnBrk="0" hangingPunct="1">
                <a:lnSpc>
                  <a:spcPct val="200000"/>
                </a:lnSpc>
                <a:spcBef>
                  <a:spcPts val="0"/>
                </a:spcBef>
                <a:spcAft>
                  <a:spcPts val="0"/>
                </a:spcAft>
                <a:buClrTx/>
                <a:buSzTx/>
                <a:buFontTx/>
                <a:buNone/>
                <a:defRPr/>
              </a:pPr>
              <a:r>
                <a:rPr kumimoji="0" lang="zh-CN" altLang="en-US" sz="2000" b="1"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Semibold" panose="020B0702040204020203" pitchFamily="34" charset="0"/>
                </a:rPr>
                <a:t>机器学习算法</a:t>
              </a:r>
              <a:endParaRPr kumimoji="0" lang="en-US" altLang="zh-CN" sz="2000" b="1"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Semibold" panose="020B0702040204020203" pitchFamily="34" charset="0"/>
              </a:endParaRPr>
            </a:p>
            <a:p>
              <a:pPr marL="0" marR="0" lvl="0" indent="0" algn="l" defTabSz="914400" rtl="0" eaLnBrk="1" fontAlgn="auto" latinLnBrk="0" hangingPunct="1">
                <a:lnSpc>
                  <a:spcPct val="200000"/>
                </a:lnSpc>
                <a:spcBef>
                  <a:spcPts val="0"/>
                </a:spcBef>
                <a:spcAft>
                  <a:spcPts val="0"/>
                </a:spcAft>
                <a:buClrTx/>
                <a:buSzTx/>
                <a:buFontTx/>
                <a:buNone/>
                <a:defRPr/>
              </a:pPr>
              <a:r>
                <a:rPr kumimoji="0" lang="zh-CN" altLang="en-US" sz="1400" b="0"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Light" panose="020B0502040204020203" pitchFamily="34" charset="0"/>
                </a:rPr>
                <a:t>分类和回归、深度学习、集成方法</a:t>
              </a:r>
              <a:endParaRPr kumimoji="0" lang="en-US" altLang="zh-CN" sz="1400" b="0"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grpSp>
      <p:grpSp>
        <p:nvGrpSpPr>
          <p:cNvPr id="12" name="组合 11"/>
          <p:cNvGrpSpPr/>
          <p:nvPr/>
        </p:nvGrpSpPr>
        <p:grpSpPr>
          <a:xfrm>
            <a:off x="1611947" y="4591371"/>
            <a:ext cx="8968105" cy="1070610"/>
            <a:chOff x="1888" y="1626"/>
            <a:chExt cx="14123" cy="1686"/>
          </a:xfrm>
        </p:grpSpPr>
        <p:grpSp>
          <p:nvGrpSpPr>
            <p:cNvPr id="13" name="组合 12"/>
            <p:cNvGrpSpPr/>
            <p:nvPr/>
          </p:nvGrpSpPr>
          <p:grpSpPr>
            <a:xfrm>
              <a:off x="1888" y="1992"/>
              <a:ext cx="1392" cy="1044"/>
              <a:chOff x="3328691" y="2044478"/>
              <a:chExt cx="1044575" cy="782683"/>
            </a:xfrm>
          </p:grpSpPr>
          <p:sp>
            <p:nvSpPr>
              <p:cNvPr id="15" name="Oval 4"/>
              <p:cNvSpPr>
                <a:spLocks noChangeArrowheads="1"/>
              </p:cNvSpPr>
              <p:nvPr/>
            </p:nvSpPr>
            <p:spPr bwMode="gray">
              <a:xfrm>
                <a:off x="3452675" y="2044478"/>
                <a:ext cx="798649" cy="782683"/>
              </a:xfrm>
              <a:prstGeom prst="parallelogram">
                <a:avLst/>
              </a:prstGeom>
              <a:solidFill>
                <a:srgbClr val="1E2B57"/>
              </a:solidFill>
              <a:ln>
                <a:noFill/>
              </a:ln>
              <a:effectLst>
                <a:outerShdw blurRad="114300" dist="38100" dir="2700000" sx="101000" sy="101000" algn="tl" rotWithShape="0">
                  <a:prstClr val="black">
                    <a:alpha val="40000"/>
                  </a:prstClr>
                </a:outerShdw>
              </a:effectLst>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eaLnBrk="1" hangingPunct="1"/>
                <a:endParaRPr lang="zh-CN" altLang="en-US" dirty="0">
                  <a:solidFill>
                    <a:srgbClr val="FFFFFF"/>
                  </a:solidFill>
                  <a:latin typeface="微软雅黑" panose="020B0503020204020204" pitchFamily="34" charset="-122"/>
                  <a:ea typeface="微软雅黑" panose="020B0503020204020204" pitchFamily="34" charset="-122"/>
                </a:endParaRPr>
              </a:p>
            </p:txBody>
          </p:sp>
          <p:sp>
            <p:nvSpPr>
              <p:cNvPr id="16" name="Text Box 61"/>
              <p:cNvSpPr txBox="1">
                <a:spLocks noChangeArrowheads="1"/>
              </p:cNvSpPr>
              <p:nvPr/>
            </p:nvSpPr>
            <p:spPr bwMode="gray">
              <a:xfrm>
                <a:off x="3328691" y="2154396"/>
                <a:ext cx="1044575" cy="5439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20650" indent="-120650"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algn="ctr" eaLnBrk="1" hangingPunct="1">
                  <a:spcBef>
                    <a:spcPct val="50000"/>
                  </a:spcBef>
                </a:pPr>
                <a:r>
                  <a:rPr lang="en-US" altLang="zh-CN"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rPr>
                  <a:t>4</a:t>
                </a:r>
                <a:endParaRPr lang="zh-CN" altLang="en-US"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14"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3582" y="1626"/>
              <a:ext cx="12429" cy="1686"/>
            </a:xfrm>
            <a:prstGeom prst="rect">
              <a:avLst/>
            </a:prstGeom>
            <a:noFill/>
          </p:spPr>
          <p:txBody>
            <a:bodyPr wrap="square" rtlCol="0">
              <a:spAutoFit/>
            </a:bodyPr>
            <a:lstStyle/>
            <a:p>
              <a:pPr marL="0" marR="0" lvl="0" indent="0" algn="l" defTabSz="914400" rtl="0" eaLnBrk="1" fontAlgn="auto" latinLnBrk="0" hangingPunct="1">
                <a:lnSpc>
                  <a:spcPct val="200000"/>
                </a:lnSpc>
                <a:spcBef>
                  <a:spcPts val="0"/>
                </a:spcBef>
                <a:spcAft>
                  <a:spcPts val="0"/>
                </a:spcAft>
                <a:buClrTx/>
                <a:buSzTx/>
                <a:buFontTx/>
                <a:buNone/>
                <a:defRPr/>
              </a:pPr>
              <a:r>
                <a:rPr kumimoji="0" lang="zh-CN" altLang="en-US" sz="2000" b="1"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Semibold" panose="020B0702040204020203" pitchFamily="34" charset="0"/>
                </a:rPr>
                <a:t>文本挖掘和自然语言处理</a:t>
              </a:r>
              <a:endParaRPr kumimoji="0" lang="en-US" altLang="zh-CN" sz="2000" b="1"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Semibold" panose="020B0702040204020203" pitchFamily="34" charset="0"/>
              </a:endParaRPr>
            </a:p>
            <a:p>
              <a:pPr marL="0" marR="0" lvl="0" indent="0" algn="l" defTabSz="914400" rtl="0" eaLnBrk="1" fontAlgn="auto" latinLnBrk="0" hangingPunct="1">
                <a:lnSpc>
                  <a:spcPct val="200000"/>
                </a:lnSpc>
                <a:spcBef>
                  <a:spcPts val="0"/>
                </a:spcBef>
                <a:spcAft>
                  <a:spcPts val="0"/>
                </a:spcAft>
                <a:buClrTx/>
                <a:buSzTx/>
                <a:buFontTx/>
                <a:buNone/>
                <a:defRPr/>
              </a:pPr>
              <a:r>
                <a:rPr kumimoji="0" lang="zh-CN" altLang="en-US" sz="1400" b="0"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Light" panose="020B0502040204020203" pitchFamily="34" charset="0"/>
                </a:rPr>
                <a:t>情感分析、主题建模</a:t>
              </a:r>
              <a:endParaRPr kumimoji="0" lang="en-US" altLang="zh-CN" sz="1400" b="0"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grpSp>
      <p:grpSp>
        <p:nvGrpSpPr>
          <p:cNvPr id="17" name="组合 16"/>
          <p:cNvGrpSpPr/>
          <p:nvPr/>
        </p:nvGrpSpPr>
        <p:grpSpPr>
          <a:xfrm>
            <a:off x="1611947" y="5688498"/>
            <a:ext cx="8968105" cy="1070610"/>
            <a:chOff x="1888" y="1626"/>
            <a:chExt cx="14123" cy="1686"/>
          </a:xfrm>
        </p:grpSpPr>
        <p:grpSp>
          <p:nvGrpSpPr>
            <p:cNvPr id="18" name="组合 17"/>
            <p:cNvGrpSpPr/>
            <p:nvPr/>
          </p:nvGrpSpPr>
          <p:grpSpPr>
            <a:xfrm>
              <a:off x="1888" y="1992"/>
              <a:ext cx="1392" cy="1044"/>
              <a:chOff x="3328691" y="2044478"/>
              <a:chExt cx="1044575" cy="782683"/>
            </a:xfrm>
          </p:grpSpPr>
          <p:sp>
            <p:nvSpPr>
              <p:cNvPr id="20" name="Oval 4"/>
              <p:cNvSpPr>
                <a:spLocks noChangeArrowheads="1"/>
              </p:cNvSpPr>
              <p:nvPr/>
            </p:nvSpPr>
            <p:spPr bwMode="gray">
              <a:xfrm>
                <a:off x="3452675" y="2044478"/>
                <a:ext cx="798649" cy="782683"/>
              </a:xfrm>
              <a:prstGeom prst="parallelogram">
                <a:avLst/>
              </a:prstGeom>
              <a:solidFill>
                <a:srgbClr val="1E2B57"/>
              </a:solidFill>
              <a:ln>
                <a:noFill/>
              </a:ln>
              <a:effectLst>
                <a:outerShdw blurRad="114300" dist="38100" dir="2700000" sx="101000" sy="101000" algn="tl" rotWithShape="0">
                  <a:prstClr val="black">
                    <a:alpha val="40000"/>
                  </a:prstClr>
                </a:outerShdw>
              </a:effectLst>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eaLnBrk="1" hangingPunct="1"/>
                <a:endParaRPr lang="zh-CN" altLang="en-US" dirty="0">
                  <a:solidFill>
                    <a:srgbClr val="FFFFFF"/>
                  </a:solidFill>
                  <a:latin typeface="微软雅黑" panose="020B0503020204020204" pitchFamily="34" charset="-122"/>
                  <a:ea typeface="微软雅黑" panose="020B0503020204020204" pitchFamily="34" charset="-122"/>
                </a:endParaRPr>
              </a:p>
            </p:txBody>
          </p:sp>
          <p:sp>
            <p:nvSpPr>
              <p:cNvPr id="21" name="Text Box 61"/>
              <p:cNvSpPr txBox="1">
                <a:spLocks noChangeArrowheads="1"/>
              </p:cNvSpPr>
              <p:nvPr/>
            </p:nvSpPr>
            <p:spPr bwMode="gray">
              <a:xfrm>
                <a:off x="3328691" y="2154396"/>
                <a:ext cx="1044575" cy="5439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20650" indent="-120650"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algn="ctr" eaLnBrk="1" hangingPunct="1">
                  <a:spcBef>
                    <a:spcPct val="50000"/>
                  </a:spcBef>
                </a:pPr>
                <a:r>
                  <a:rPr lang="en-US" altLang="zh-CN"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rPr>
                  <a:t>5</a:t>
                </a:r>
                <a:endParaRPr lang="zh-CN" altLang="en-US"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19"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3582" y="1626"/>
              <a:ext cx="12429" cy="1686"/>
            </a:xfrm>
            <a:prstGeom prst="rect">
              <a:avLst/>
            </a:prstGeom>
            <a:noFill/>
          </p:spPr>
          <p:txBody>
            <a:bodyPr wrap="square" rtlCol="0">
              <a:spAutoFit/>
            </a:bodyPr>
            <a:lstStyle/>
            <a:p>
              <a:pPr marL="0" marR="0" lvl="0" indent="0" algn="l" defTabSz="914400" rtl="0" eaLnBrk="1" fontAlgn="auto" latinLnBrk="0" hangingPunct="1">
                <a:lnSpc>
                  <a:spcPct val="200000"/>
                </a:lnSpc>
                <a:spcBef>
                  <a:spcPts val="0"/>
                </a:spcBef>
                <a:spcAft>
                  <a:spcPts val="0"/>
                </a:spcAft>
                <a:buClrTx/>
                <a:buSzTx/>
                <a:buFontTx/>
                <a:buNone/>
                <a:defRPr/>
              </a:pPr>
              <a:r>
                <a:rPr kumimoji="0" lang="zh-CN" altLang="en-US" sz="2000" b="1"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Semibold" panose="020B0702040204020203" pitchFamily="34" charset="0"/>
                </a:rPr>
                <a:t>大数据技术</a:t>
              </a:r>
              <a:endParaRPr kumimoji="0" lang="en-US" altLang="zh-CN" sz="2000" b="1"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Semibold" panose="020B0702040204020203" pitchFamily="34" charset="0"/>
              </a:endParaRPr>
            </a:p>
            <a:p>
              <a:pPr marL="0" marR="0" lvl="0" indent="0" algn="l" defTabSz="914400" rtl="0" eaLnBrk="1" fontAlgn="auto" latinLnBrk="0" hangingPunct="1">
                <a:lnSpc>
                  <a:spcPct val="200000"/>
                </a:lnSpc>
                <a:spcBef>
                  <a:spcPts val="0"/>
                </a:spcBef>
                <a:spcAft>
                  <a:spcPts val="0"/>
                </a:spcAft>
                <a:buClrTx/>
                <a:buSzTx/>
                <a:buFontTx/>
                <a:buNone/>
                <a:defRPr/>
              </a:pPr>
              <a:r>
                <a:rPr kumimoji="0" lang="zh-CN" altLang="en-US" sz="1400" b="0"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Light" panose="020B0502040204020203" pitchFamily="34" charset="0"/>
                </a:rPr>
                <a:t>分布式计算、实时数据处理</a:t>
              </a:r>
              <a:endParaRPr kumimoji="0" lang="en-US" altLang="zh-CN" sz="1400" b="0"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grpSp>
      <p:grpSp>
        <p:nvGrpSpPr>
          <p:cNvPr id="22" name="组合 21"/>
          <p:cNvGrpSpPr/>
          <p:nvPr/>
        </p:nvGrpSpPr>
        <p:grpSpPr>
          <a:xfrm>
            <a:off x="1611947" y="3494245"/>
            <a:ext cx="8968105" cy="1070610"/>
            <a:chOff x="1888" y="1626"/>
            <a:chExt cx="14123" cy="1686"/>
          </a:xfrm>
        </p:grpSpPr>
        <p:grpSp>
          <p:nvGrpSpPr>
            <p:cNvPr id="23" name="组合 22"/>
            <p:cNvGrpSpPr/>
            <p:nvPr/>
          </p:nvGrpSpPr>
          <p:grpSpPr>
            <a:xfrm>
              <a:off x="1888" y="1992"/>
              <a:ext cx="1392" cy="1044"/>
              <a:chOff x="3328691" y="2044478"/>
              <a:chExt cx="1044575" cy="782683"/>
            </a:xfrm>
          </p:grpSpPr>
          <p:sp>
            <p:nvSpPr>
              <p:cNvPr id="45" name="Oval 4"/>
              <p:cNvSpPr>
                <a:spLocks noChangeArrowheads="1"/>
              </p:cNvSpPr>
              <p:nvPr/>
            </p:nvSpPr>
            <p:spPr bwMode="gray">
              <a:xfrm>
                <a:off x="3452675" y="2044478"/>
                <a:ext cx="798649" cy="782683"/>
              </a:xfrm>
              <a:prstGeom prst="parallelogram">
                <a:avLst/>
              </a:prstGeom>
              <a:solidFill>
                <a:srgbClr val="1E2B57"/>
              </a:solidFill>
              <a:ln>
                <a:noFill/>
              </a:ln>
              <a:effectLst>
                <a:outerShdw blurRad="114300" dist="38100" dir="2700000" sx="101000" sy="101000" algn="tl" rotWithShape="0">
                  <a:prstClr val="black">
                    <a:alpha val="40000"/>
                  </a:prstClr>
                </a:outerShdw>
              </a:effectLst>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eaLnBrk="1" hangingPunct="1"/>
                <a:endParaRPr lang="zh-CN" altLang="en-US" dirty="0">
                  <a:solidFill>
                    <a:srgbClr val="FFFFFF"/>
                  </a:solidFill>
                  <a:latin typeface="微软雅黑" panose="020B0503020204020204" pitchFamily="34" charset="-122"/>
                  <a:ea typeface="微软雅黑" panose="020B0503020204020204" pitchFamily="34" charset="-122"/>
                </a:endParaRPr>
              </a:p>
            </p:txBody>
          </p:sp>
          <p:sp>
            <p:nvSpPr>
              <p:cNvPr id="46" name="Text Box 61"/>
              <p:cNvSpPr txBox="1">
                <a:spLocks noChangeArrowheads="1"/>
              </p:cNvSpPr>
              <p:nvPr/>
            </p:nvSpPr>
            <p:spPr bwMode="gray">
              <a:xfrm>
                <a:off x="3328691" y="2154396"/>
                <a:ext cx="1044575" cy="5439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20650" indent="-120650"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algn="ctr" eaLnBrk="1" hangingPunct="1">
                  <a:spcBef>
                    <a:spcPct val="50000"/>
                  </a:spcBef>
                </a:pPr>
                <a:r>
                  <a:rPr lang="en-US" altLang="zh-CN"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rPr>
                  <a:t>3</a:t>
                </a:r>
                <a:endParaRPr lang="zh-CN" altLang="en-US"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44"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nvSpPr>
          <p:spPr>
            <a:xfrm>
              <a:off x="3582" y="1626"/>
              <a:ext cx="12429" cy="1686"/>
            </a:xfrm>
            <a:prstGeom prst="rect">
              <a:avLst/>
            </a:prstGeom>
            <a:noFill/>
          </p:spPr>
          <p:txBody>
            <a:bodyPr wrap="square" rtlCol="0">
              <a:spAutoFit/>
            </a:bodyPr>
            <a:lstStyle/>
            <a:p>
              <a:pPr marL="0" marR="0" lvl="0" indent="0" algn="l" defTabSz="914400" rtl="0" eaLnBrk="1" fontAlgn="auto" latinLnBrk="0" hangingPunct="1">
                <a:lnSpc>
                  <a:spcPct val="200000"/>
                </a:lnSpc>
                <a:spcBef>
                  <a:spcPts val="0"/>
                </a:spcBef>
                <a:spcAft>
                  <a:spcPts val="0"/>
                </a:spcAft>
                <a:buClrTx/>
                <a:buSzTx/>
                <a:buFontTx/>
                <a:buNone/>
                <a:defRPr/>
              </a:pPr>
              <a:r>
                <a:rPr kumimoji="0" lang="zh-CN" altLang="en-US" sz="2000" b="1"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Semibold" panose="020B0702040204020203" pitchFamily="34" charset="0"/>
                </a:rPr>
                <a:t>模式识别</a:t>
              </a:r>
              <a:endParaRPr kumimoji="0" lang="en-US" altLang="zh-CN" sz="2000" b="1"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Semibold" panose="020B0702040204020203" pitchFamily="34" charset="0"/>
              </a:endParaRPr>
            </a:p>
            <a:p>
              <a:pPr marL="0" marR="0" lvl="0" indent="0" algn="l" defTabSz="914400" rtl="0" eaLnBrk="1" fontAlgn="auto" latinLnBrk="0" hangingPunct="1">
                <a:lnSpc>
                  <a:spcPct val="200000"/>
                </a:lnSpc>
                <a:spcBef>
                  <a:spcPts val="0"/>
                </a:spcBef>
                <a:spcAft>
                  <a:spcPts val="0"/>
                </a:spcAft>
                <a:buClrTx/>
                <a:buSzTx/>
                <a:buFontTx/>
                <a:buNone/>
                <a:defRPr/>
              </a:pPr>
              <a:r>
                <a:rPr kumimoji="0" lang="zh-CN" altLang="en-US" sz="1400" b="0"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Light" panose="020B0502040204020203" pitchFamily="34" charset="0"/>
                </a:rPr>
                <a:t>频繁模式挖掘、异常检测</a:t>
              </a:r>
              <a:endParaRPr kumimoji="0" lang="en-US" altLang="zh-CN" sz="1400" b="0" i="0" u="none" strike="noStrike" kern="1200" cap="none" spc="0" normalizeH="0" baseline="0" noProof="0" dirty="0">
                <a:ln>
                  <a:noFill/>
                </a:ln>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gr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par>
                                <p:cTn id="11" presetID="22" presetClass="entr" presetSubtype="8" fill="hold" nodeType="with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wipe(left)">
                                      <p:cBhvr>
                                        <p:cTn id="13" dur="500"/>
                                        <p:tgtEl>
                                          <p:spTgt spid="24"/>
                                        </p:tgtEl>
                                      </p:cBhvr>
                                    </p:animEffect>
                                  </p:childTnLst>
                                </p:cTn>
                              </p:par>
                              <p:par>
                                <p:cTn id="14" presetID="22" presetClass="entr" presetSubtype="8"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left)">
                                      <p:cBhvr>
                                        <p:cTn id="16" dur="500"/>
                                        <p:tgtEl>
                                          <p:spTgt spid="2"/>
                                        </p:tgtEl>
                                      </p:cBhvr>
                                    </p:animEffect>
                                  </p:childTnLst>
                                </p:cTn>
                              </p:par>
                              <p:par>
                                <p:cTn id="17" presetID="22" presetClass="entr" presetSubtype="8"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left)">
                                      <p:cBhvr>
                                        <p:cTn id="19" dur="500"/>
                                        <p:tgtEl>
                                          <p:spTgt spid="12"/>
                                        </p:tgtEl>
                                      </p:cBhvr>
                                    </p:animEffect>
                                  </p:childTnLst>
                                </p:cTn>
                              </p:par>
                              <p:par>
                                <p:cTn id="20" presetID="22" presetClass="entr" presetSubtype="8" fill="hold"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ipe(left)">
                                      <p:cBhvr>
                                        <p:cTn id="22" dur="500"/>
                                        <p:tgtEl>
                                          <p:spTgt spid="17"/>
                                        </p:tgtEl>
                                      </p:cBhvr>
                                    </p:animEffect>
                                  </p:childTnLst>
                                </p:cTn>
                              </p:par>
                              <p:par>
                                <p:cTn id="23" presetID="22" presetClass="entr" presetSubtype="8" fill="hold" nodeType="with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wipe(left)">
                                      <p:cBhvr>
                                        <p:cTn id="2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
            <a:ext cx="12192000" cy="8128000"/>
          </a:xfrm>
          <a:prstGeom prst="rect">
            <a:avLst/>
          </a:prstGeom>
        </p:spPr>
      </p:pic>
      <p:sp>
        <p:nvSpPr>
          <p:cNvPr id="15" name="矩形 14"/>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图挖掘技术</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学论网www.xuelun.me-矩形 1"/>
          <p:cNvSpPr/>
          <p:nvPr/>
        </p:nvSpPr>
        <p:spPr>
          <a:xfrm>
            <a:off x="1220290" y="2840485"/>
            <a:ext cx="1260000" cy="1260000"/>
          </a:xfrm>
          <a:prstGeom prst="rect">
            <a:avLst/>
          </a:prstGeom>
          <a:solidFill>
            <a:srgbClr val="1E2B57"/>
          </a:solidFill>
          <a:ln w="19050">
            <a:solidFill>
              <a:srgbClr val="1E2B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社区检测</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18" name="学论网www.xuelun.me-矩形 4"/>
          <p:cNvSpPr/>
          <p:nvPr/>
        </p:nvSpPr>
        <p:spPr>
          <a:xfrm>
            <a:off x="2606542" y="2840485"/>
            <a:ext cx="8268057" cy="1260000"/>
          </a:xfrm>
          <a:prstGeom prst="rect">
            <a:avLst/>
          </a:prstGeom>
          <a:noFill/>
          <a:ln w="19050">
            <a:solidFill>
              <a:srgbClr val="1E2B5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19" name="学论网www.xuelun.me-矩形 1"/>
          <p:cNvSpPr/>
          <p:nvPr/>
        </p:nvSpPr>
        <p:spPr>
          <a:xfrm>
            <a:off x="1220290" y="4313685"/>
            <a:ext cx="1260000" cy="1260000"/>
          </a:xfrm>
          <a:prstGeom prst="rect">
            <a:avLst/>
          </a:prstGeom>
          <a:solidFill>
            <a:srgbClr val="1E2B57"/>
          </a:solidFill>
          <a:ln w="19050">
            <a:solidFill>
              <a:srgbClr val="1E2B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链接预测</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20" name="学论网www.xuelun.me-矩形 4"/>
          <p:cNvSpPr/>
          <p:nvPr/>
        </p:nvSpPr>
        <p:spPr>
          <a:xfrm>
            <a:off x="2606542" y="4313685"/>
            <a:ext cx="8268057" cy="1260000"/>
          </a:xfrm>
          <a:prstGeom prst="rect">
            <a:avLst/>
          </a:prstGeom>
          <a:noFill/>
          <a:ln w="19050">
            <a:solidFill>
              <a:srgbClr val="1E2B5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31" name="矩形 30"/>
          <p:cNvSpPr/>
          <p:nvPr/>
        </p:nvSpPr>
        <p:spPr>
          <a:xfrm>
            <a:off x="2783592" y="2969510"/>
            <a:ext cx="7988729" cy="646331"/>
          </a:xfrm>
          <a:prstGeom prst="rect">
            <a:avLst/>
          </a:prstGeom>
        </p:spPr>
        <p:txBody>
          <a:bodyPr wrap="square">
            <a:spAutoFit/>
          </a:bodyPr>
          <a:lstStyle/>
          <a:p>
            <a:r>
              <a:rPr lang="zh-CN" altLang="en-US" dirty="0"/>
              <a:t>识别网络中的密集连接子图，这些子图代表社交网络中的朋友圈、兴趣小组或其他社交集团。</a:t>
            </a:r>
            <a:endParaRPr lang="zh-CN" altLang="en-US" sz="1600" dirty="0"/>
          </a:p>
        </p:txBody>
      </p:sp>
      <p:sp>
        <p:nvSpPr>
          <p:cNvPr id="32" name="文本框 31"/>
          <p:cNvSpPr txBox="1"/>
          <p:nvPr/>
        </p:nvSpPr>
        <p:spPr>
          <a:xfrm>
            <a:off x="2695443" y="4447986"/>
            <a:ext cx="8090258" cy="369332"/>
          </a:xfrm>
          <a:prstGeom prst="rect">
            <a:avLst/>
          </a:prstGeom>
          <a:noFill/>
        </p:spPr>
        <p:txBody>
          <a:bodyPr wrap="square" rtlCol="0">
            <a:spAutoFit/>
          </a:bodyPr>
          <a:lstStyle/>
          <a:p>
            <a:r>
              <a:rPr lang="zh-CN" altLang="en-US" dirty="0"/>
              <a:t>预测网络中节点之间未来可能形成的链接，用于推荐系统或社交网络分析。</a:t>
            </a:r>
            <a:endParaRPr lang="zh-CN" altLang="en-US" sz="1600" dirty="0"/>
          </a:p>
        </p:txBody>
      </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 calcmode="lin" valueType="num">
                                      <p:cBhvr>
                                        <p:cTn id="14" dur="500" fill="hold"/>
                                        <p:tgtEl>
                                          <p:spTgt spid="17"/>
                                        </p:tgtEl>
                                        <p:attrNameLst>
                                          <p:attrName>ppt_w</p:attrName>
                                        </p:attrNameLst>
                                      </p:cBhvr>
                                      <p:tavLst>
                                        <p:tav tm="0">
                                          <p:val>
                                            <p:fltVal val="0"/>
                                          </p:val>
                                        </p:tav>
                                        <p:tav tm="100000">
                                          <p:val>
                                            <p:strVal val="#ppt_w"/>
                                          </p:val>
                                        </p:tav>
                                      </p:tavLst>
                                    </p:anim>
                                    <p:anim calcmode="lin" valueType="num">
                                      <p:cBhvr>
                                        <p:cTn id="15" dur="500" fill="hold"/>
                                        <p:tgtEl>
                                          <p:spTgt spid="17"/>
                                        </p:tgtEl>
                                        <p:attrNameLst>
                                          <p:attrName>ppt_h</p:attrName>
                                        </p:attrNameLst>
                                      </p:cBhvr>
                                      <p:tavLst>
                                        <p:tav tm="0">
                                          <p:val>
                                            <p:fltVal val="0"/>
                                          </p:val>
                                        </p:tav>
                                        <p:tav tm="100000">
                                          <p:val>
                                            <p:strVal val="#ppt_h"/>
                                          </p:val>
                                        </p:tav>
                                      </p:tavLst>
                                    </p:anim>
                                    <p:animEffect transition="in" filter="fade">
                                      <p:cBhvr>
                                        <p:cTn id="16" dur="500"/>
                                        <p:tgtEl>
                                          <p:spTgt spid="17"/>
                                        </p:tgtEl>
                                      </p:cBhvr>
                                    </p:animEffect>
                                  </p:childTnLst>
                                </p:cTn>
                              </p:par>
                            </p:childTnLst>
                          </p:cTn>
                        </p:par>
                        <p:par>
                          <p:cTn id="17" fill="hold">
                            <p:stCondLst>
                              <p:cond delay="1000"/>
                            </p:stCondLst>
                            <p:childTnLst>
                              <p:par>
                                <p:cTn id="18" presetID="2" presetClass="entr" presetSubtype="2" decel="53300"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750" fill="hold"/>
                                        <p:tgtEl>
                                          <p:spTgt spid="18"/>
                                        </p:tgtEl>
                                        <p:attrNameLst>
                                          <p:attrName>ppt_x</p:attrName>
                                        </p:attrNameLst>
                                      </p:cBhvr>
                                      <p:tavLst>
                                        <p:tav tm="0">
                                          <p:val>
                                            <p:strVal val="1+#ppt_w/2"/>
                                          </p:val>
                                        </p:tav>
                                        <p:tav tm="100000">
                                          <p:val>
                                            <p:strVal val="#ppt_x"/>
                                          </p:val>
                                        </p:tav>
                                      </p:tavLst>
                                    </p:anim>
                                    <p:anim calcmode="lin" valueType="num">
                                      <p:cBhvr additive="base">
                                        <p:cTn id="21" dur="750" fill="hold"/>
                                        <p:tgtEl>
                                          <p:spTgt spid="18"/>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2" presetClass="entr" presetSubtype="2" decel="53300" fill="hold" grpId="0" nodeType="afterEffect">
                                  <p:stCondLst>
                                    <p:cond delay="0"/>
                                  </p:stCondLst>
                                  <p:childTnLst>
                                    <p:set>
                                      <p:cBhvr>
                                        <p:cTn id="24" dur="1" fill="hold">
                                          <p:stCondLst>
                                            <p:cond delay="0"/>
                                          </p:stCondLst>
                                        </p:cTn>
                                        <p:tgtEl>
                                          <p:spTgt spid="31"/>
                                        </p:tgtEl>
                                        <p:attrNameLst>
                                          <p:attrName>style.visibility</p:attrName>
                                        </p:attrNameLst>
                                      </p:cBhvr>
                                      <p:to>
                                        <p:strVal val="visible"/>
                                      </p:to>
                                    </p:set>
                                    <p:anim calcmode="lin" valueType="num">
                                      <p:cBhvr additive="base">
                                        <p:cTn id="25" dur="750" fill="hold"/>
                                        <p:tgtEl>
                                          <p:spTgt spid="31"/>
                                        </p:tgtEl>
                                        <p:attrNameLst>
                                          <p:attrName>ppt_x</p:attrName>
                                        </p:attrNameLst>
                                      </p:cBhvr>
                                      <p:tavLst>
                                        <p:tav tm="0">
                                          <p:val>
                                            <p:strVal val="1+#ppt_w/2"/>
                                          </p:val>
                                        </p:tav>
                                        <p:tav tm="100000">
                                          <p:val>
                                            <p:strVal val="#ppt_x"/>
                                          </p:val>
                                        </p:tav>
                                      </p:tavLst>
                                    </p:anim>
                                    <p:anim calcmode="lin" valueType="num">
                                      <p:cBhvr additive="base">
                                        <p:cTn id="26" dur="750" fill="hold"/>
                                        <p:tgtEl>
                                          <p:spTgt spid="31"/>
                                        </p:tgtEl>
                                        <p:attrNameLst>
                                          <p:attrName>ppt_y</p:attrName>
                                        </p:attrNameLst>
                                      </p:cBhvr>
                                      <p:tavLst>
                                        <p:tav tm="0">
                                          <p:val>
                                            <p:strVal val="#ppt_y"/>
                                          </p:val>
                                        </p:tav>
                                        <p:tav tm="100000">
                                          <p:val>
                                            <p:strVal val="#ppt_y"/>
                                          </p:val>
                                        </p:tav>
                                      </p:tavLst>
                                    </p:anim>
                                  </p:childTnLst>
                                </p:cTn>
                              </p:par>
                            </p:childTnLst>
                          </p:cTn>
                        </p:par>
                        <p:par>
                          <p:cTn id="27" fill="hold">
                            <p:stCondLst>
                              <p:cond delay="3000"/>
                            </p:stCondLst>
                            <p:childTnLst>
                              <p:par>
                                <p:cTn id="28" presetID="53" presetClass="entr" presetSubtype="16" fill="hold" grpId="0" nodeType="after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p:cTn id="30" dur="500" fill="hold"/>
                                        <p:tgtEl>
                                          <p:spTgt spid="19"/>
                                        </p:tgtEl>
                                        <p:attrNameLst>
                                          <p:attrName>ppt_w</p:attrName>
                                        </p:attrNameLst>
                                      </p:cBhvr>
                                      <p:tavLst>
                                        <p:tav tm="0">
                                          <p:val>
                                            <p:fltVal val="0"/>
                                          </p:val>
                                        </p:tav>
                                        <p:tav tm="100000">
                                          <p:val>
                                            <p:strVal val="#ppt_w"/>
                                          </p:val>
                                        </p:tav>
                                      </p:tavLst>
                                    </p:anim>
                                    <p:anim calcmode="lin" valueType="num">
                                      <p:cBhvr>
                                        <p:cTn id="31" dur="500" fill="hold"/>
                                        <p:tgtEl>
                                          <p:spTgt spid="19"/>
                                        </p:tgtEl>
                                        <p:attrNameLst>
                                          <p:attrName>ppt_h</p:attrName>
                                        </p:attrNameLst>
                                      </p:cBhvr>
                                      <p:tavLst>
                                        <p:tav tm="0">
                                          <p:val>
                                            <p:fltVal val="0"/>
                                          </p:val>
                                        </p:tav>
                                        <p:tav tm="100000">
                                          <p:val>
                                            <p:strVal val="#ppt_h"/>
                                          </p:val>
                                        </p:tav>
                                      </p:tavLst>
                                    </p:anim>
                                    <p:animEffect transition="in" filter="fade">
                                      <p:cBhvr>
                                        <p:cTn id="32" dur="500"/>
                                        <p:tgtEl>
                                          <p:spTgt spid="19"/>
                                        </p:tgtEl>
                                      </p:cBhvr>
                                    </p:animEffect>
                                  </p:childTnLst>
                                </p:cTn>
                              </p:par>
                            </p:childTnLst>
                          </p:cTn>
                        </p:par>
                        <p:par>
                          <p:cTn id="33" fill="hold">
                            <p:stCondLst>
                              <p:cond delay="3500"/>
                            </p:stCondLst>
                            <p:childTnLst>
                              <p:par>
                                <p:cTn id="34" presetID="2" presetClass="entr" presetSubtype="2" decel="53300" fill="hold" grpId="0" nodeType="afterEffect">
                                  <p:stCondLst>
                                    <p:cond delay="0"/>
                                  </p:stCondLst>
                                  <p:childTnLst>
                                    <p:set>
                                      <p:cBhvr>
                                        <p:cTn id="35" dur="1" fill="hold">
                                          <p:stCondLst>
                                            <p:cond delay="0"/>
                                          </p:stCondLst>
                                        </p:cTn>
                                        <p:tgtEl>
                                          <p:spTgt spid="20"/>
                                        </p:tgtEl>
                                        <p:attrNameLst>
                                          <p:attrName>style.visibility</p:attrName>
                                        </p:attrNameLst>
                                      </p:cBhvr>
                                      <p:to>
                                        <p:strVal val="visible"/>
                                      </p:to>
                                    </p:set>
                                    <p:anim calcmode="lin" valueType="num">
                                      <p:cBhvr additive="base">
                                        <p:cTn id="36" dur="750" fill="hold"/>
                                        <p:tgtEl>
                                          <p:spTgt spid="20"/>
                                        </p:tgtEl>
                                        <p:attrNameLst>
                                          <p:attrName>ppt_x</p:attrName>
                                        </p:attrNameLst>
                                      </p:cBhvr>
                                      <p:tavLst>
                                        <p:tav tm="0">
                                          <p:val>
                                            <p:strVal val="1+#ppt_w/2"/>
                                          </p:val>
                                        </p:tav>
                                        <p:tav tm="100000">
                                          <p:val>
                                            <p:strVal val="#ppt_x"/>
                                          </p:val>
                                        </p:tav>
                                      </p:tavLst>
                                    </p:anim>
                                    <p:anim calcmode="lin" valueType="num">
                                      <p:cBhvr additive="base">
                                        <p:cTn id="37" dur="750" fill="hold"/>
                                        <p:tgtEl>
                                          <p:spTgt spid="20"/>
                                        </p:tgtEl>
                                        <p:attrNameLst>
                                          <p:attrName>ppt_y</p:attrName>
                                        </p:attrNameLst>
                                      </p:cBhvr>
                                      <p:tavLst>
                                        <p:tav tm="0">
                                          <p:val>
                                            <p:strVal val="#ppt_y"/>
                                          </p:val>
                                        </p:tav>
                                        <p:tav tm="100000">
                                          <p:val>
                                            <p:strVal val="#ppt_y"/>
                                          </p:val>
                                        </p:tav>
                                      </p:tavLst>
                                    </p:anim>
                                  </p:childTnLst>
                                </p:cTn>
                              </p:par>
                            </p:childTnLst>
                          </p:cTn>
                        </p:par>
                        <p:par>
                          <p:cTn id="38" fill="hold">
                            <p:stCondLst>
                              <p:cond delay="4500"/>
                            </p:stCondLst>
                            <p:childTnLst>
                              <p:par>
                                <p:cTn id="39" presetID="2" presetClass="entr" presetSubtype="2" decel="53300" fill="hold" grpId="0" nodeType="afterEffect">
                                  <p:stCondLst>
                                    <p:cond delay="0"/>
                                  </p:stCondLst>
                                  <p:childTnLst>
                                    <p:set>
                                      <p:cBhvr>
                                        <p:cTn id="40" dur="1" fill="hold">
                                          <p:stCondLst>
                                            <p:cond delay="0"/>
                                          </p:stCondLst>
                                        </p:cTn>
                                        <p:tgtEl>
                                          <p:spTgt spid="32"/>
                                        </p:tgtEl>
                                        <p:attrNameLst>
                                          <p:attrName>style.visibility</p:attrName>
                                        </p:attrNameLst>
                                      </p:cBhvr>
                                      <p:to>
                                        <p:strVal val="visible"/>
                                      </p:to>
                                    </p:set>
                                    <p:anim calcmode="lin" valueType="num">
                                      <p:cBhvr additive="base">
                                        <p:cTn id="41" dur="750" fill="hold"/>
                                        <p:tgtEl>
                                          <p:spTgt spid="32"/>
                                        </p:tgtEl>
                                        <p:attrNameLst>
                                          <p:attrName>ppt_x</p:attrName>
                                        </p:attrNameLst>
                                      </p:cBhvr>
                                      <p:tavLst>
                                        <p:tav tm="0">
                                          <p:val>
                                            <p:strVal val="1+#ppt_w/2"/>
                                          </p:val>
                                        </p:tav>
                                        <p:tav tm="100000">
                                          <p:val>
                                            <p:strVal val="#ppt_x"/>
                                          </p:val>
                                        </p:tav>
                                      </p:tavLst>
                                    </p:anim>
                                    <p:anim calcmode="lin" valueType="num">
                                      <p:cBhvr additive="base">
                                        <p:cTn id="42" dur="750" fill="hold"/>
                                        <p:tgtEl>
                                          <p:spTgt spid="3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17" grpId="0" animBg="1"/>
      <p:bldP spid="18" grpId="0" animBg="1"/>
      <p:bldP spid="19" grpId="0" animBg="1"/>
      <p:bldP spid="20" grpId="0" animBg="1"/>
      <p:bldP spid="31" grpId="0"/>
      <p:bldP spid="3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
            <a:ext cx="12192000" cy="8128000"/>
          </a:xfrm>
          <a:prstGeom prst="rect">
            <a:avLst/>
          </a:prstGeom>
        </p:spPr>
      </p:pic>
      <p:sp>
        <p:nvSpPr>
          <p:cNvPr id="15" name="矩形 14"/>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机器学习算法</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学论网www.xuelun.me-矩形 1"/>
          <p:cNvSpPr/>
          <p:nvPr/>
        </p:nvSpPr>
        <p:spPr>
          <a:xfrm>
            <a:off x="1166465" y="1942604"/>
            <a:ext cx="1386252" cy="1260000"/>
          </a:xfrm>
          <a:prstGeom prst="rect">
            <a:avLst/>
          </a:prstGeom>
          <a:solidFill>
            <a:srgbClr val="1E2B57"/>
          </a:solidFill>
          <a:ln w="19050">
            <a:solidFill>
              <a:srgbClr val="1E2B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分类和回归</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18" name="学论网www.xuelun.me-矩形 4"/>
          <p:cNvSpPr/>
          <p:nvPr/>
        </p:nvSpPr>
        <p:spPr>
          <a:xfrm>
            <a:off x="2641242" y="1942604"/>
            <a:ext cx="8268057" cy="1260000"/>
          </a:xfrm>
          <a:prstGeom prst="rect">
            <a:avLst/>
          </a:prstGeom>
          <a:noFill/>
          <a:ln w="19050">
            <a:solidFill>
              <a:srgbClr val="1E2B5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19" name="学论网www.xuelun.me-矩形 1"/>
          <p:cNvSpPr/>
          <p:nvPr/>
        </p:nvSpPr>
        <p:spPr>
          <a:xfrm>
            <a:off x="1166465" y="3415804"/>
            <a:ext cx="1403480" cy="1260000"/>
          </a:xfrm>
          <a:prstGeom prst="rect">
            <a:avLst/>
          </a:prstGeom>
          <a:solidFill>
            <a:srgbClr val="1E2B57"/>
          </a:solidFill>
          <a:ln w="19050">
            <a:solidFill>
              <a:srgbClr val="1E2B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集成方法</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20" name="学论网www.xuelun.me-矩形 4"/>
          <p:cNvSpPr/>
          <p:nvPr/>
        </p:nvSpPr>
        <p:spPr>
          <a:xfrm>
            <a:off x="2641242" y="3415804"/>
            <a:ext cx="8268057" cy="1260000"/>
          </a:xfrm>
          <a:prstGeom prst="rect">
            <a:avLst/>
          </a:prstGeom>
          <a:noFill/>
          <a:ln w="19050">
            <a:solidFill>
              <a:srgbClr val="1E2B5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21" name="学论网www.xuelun.me-矩形 1"/>
          <p:cNvSpPr/>
          <p:nvPr/>
        </p:nvSpPr>
        <p:spPr>
          <a:xfrm>
            <a:off x="1166465" y="4889004"/>
            <a:ext cx="1403480" cy="1260000"/>
          </a:xfrm>
          <a:prstGeom prst="rect">
            <a:avLst/>
          </a:prstGeom>
          <a:solidFill>
            <a:srgbClr val="1E2B57"/>
          </a:solidFill>
          <a:ln w="19050">
            <a:solidFill>
              <a:srgbClr val="1E2B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深度学习</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23" name="学论网www.xuelun.me-矩形 4"/>
          <p:cNvSpPr/>
          <p:nvPr/>
        </p:nvSpPr>
        <p:spPr>
          <a:xfrm>
            <a:off x="2641242" y="4889004"/>
            <a:ext cx="8268057" cy="1260000"/>
          </a:xfrm>
          <a:prstGeom prst="rect">
            <a:avLst/>
          </a:prstGeom>
          <a:noFill/>
          <a:ln w="19050">
            <a:solidFill>
              <a:srgbClr val="1E2B5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31" name="矩形 30"/>
          <p:cNvSpPr/>
          <p:nvPr/>
        </p:nvSpPr>
        <p:spPr>
          <a:xfrm>
            <a:off x="2818292" y="2071629"/>
            <a:ext cx="7988729" cy="646331"/>
          </a:xfrm>
          <a:prstGeom prst="rect">
            <a:avLst/>
          </a:prstGeom>
        </p:spPr>
        <p:txBody>
          <a:bodyPr wrap="square">
            <a:spAutoFit/>
          </a:bodyPr>
          <a:lstStyle/>
          <a:p>
            <a:r>
              <a:rPr lang="zh-CN" altLang="en-US" dirty="0"/>
              <a:t>在网络数据中识别和预测模式，例如，使用决策树、支持向量机（</a:t>
            </a:r>
            <a:r>
              <a:rPr lang="en-US" altLang="zh-CN" dirty="0"/>
              <a:t>SVM</a:t>
            </a:r>
            <a:r>
              <a:rPr lang="zh-CN" altLang="en-US" dirty="0"/>
              <a:t>）和神经网络对用户行为进行分类。</a:t>
            </a:r>
            <a:endParaRPr lang="zh-CN" altLang="en-US" sz="1600" dirty="0"/>
          </a:p>
        </p:txBody>
      </p:sp>
      <p:sp>
        <p:nvSpPr>
          <p:cNvPr id="32" name="文本框 31"/>
          <p:cNvSpPr txBox="1"/>
          <p:nvPr/>
        </p:nvSpPr>
        <p:spPr>
          <a:xfrm>
            <a:off x="2730143" y="3550105"/>
            <a:ext cx="8090258" cy="369332"/>
          </a:xfrm>
          <a:prstGeom prst="rect">
            <a:avLst/>
          </a:prstGeom>
          <a:noFill/>
        </p:spPr>
        <p:txBody>
          <a:bodyPr wrap="square" rtlCol="0">
            <a:spAutoFit/>
          </a:bodyPr>
          <a:lstStyle/>
          <a:p>
            <a:r>
              <a:rPr lang="zh-CN" altLang="en-US" dirty="0"/>
              <a:t>如随机森林和梯度提升机，这些方法结合多个模型的预测力以提高准确率。</a:t>
            </a:r>
            <a:endParaRPr lang="zh-CN" altLang="en-US" sz="1600" dirty="0"/>
          </a:p>
        </p:txBody>
      </p:sp>
      <p:sp>
        <p:nvSpPr>
          <p:cNvPr id="36" name="文本框 35"/>
          <p:cNvSpPr txBox="1"/>
          <p:nvPr/>
        </p:nvSpPr>
        <p:spPr>
          <a:xfrm>
            <a:off x="2730143" y="5065405"/>
            <a:ext cx="8090258" cy="646331"/>
          </a:xfrm>
          <a:prstGeom prst="rect">
            <a:avLst/>
          </a:prstGeom>
          <a:noFill/>
        </p:spPr>
        <p:txBody>
          <a:bodyPr wrap="square" rtlCol="0">
            <a:spAutoFit/>
          </a:bodyPr>
          <a:lstStyle/>
          <a:p>
            <a:r>
              <a:rPr lang="zh-CN" altLang="en-US" dirty="0"/>
              <a:t>使用卷积神经网络（</a:t>
            </a:r>
            <a:r>
              <a:rPr lang="en-US" altLang="zh-CN" dirty="0"/>
              <a:t>CNN</a:t>
            </a:r>
            <a:r>
              <a:rPr lang="zh-CN" altLang="en-US" dirty="0"/>
              <a:t>）、循环神经网络（</a:t>
            </a:r>
            <a:r>
              <a:rPr lang="en-US" altLang="zh-CN" dirty="0"/>
              <a:t>RNN</a:t>
            </a:r>
            <a:r>
              <a:rPr lang="zh-CN" altLang="en-US" dirty="0"/>
              <a:t>）和图神经网络（</a:t>
            </a:r>
            <a:r>
              <a:rPr lang="en-US" altLang="zh-CN" dirty="0"/>
              <a:t>GNN</a:t>
            </a:r>
            <a:r>
              <a:rPr lang="zh-CN" altLang="en-US" dirty="0"/>
              <a:t>）等技术来处理结构化的网络数据。</a:t>
            </a:r>
            <a:endParaRPr lang="zh-CN" altLang="en-US" sz="1600" dirty="0"/>
          </a:p>
        </p:txBody>
      </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 calcmode="lin" valueType="num">
                                      <p:cBhvr>
                                        <p:cTn id="14" dur="500" fill="hold"/>
                                        <p:tgtEl>
                                          <p:spTgt spid="17"/>
                                        </p:tgtEl>
                                        <p:attrNameLst>
                                          <p:attrName>ppt_w</p:attrName>
                                        </p:attrNameLst>
                                      </p:cBhvr>
                                      <p:tavLst>
                                        <p:tav tm="0">
                                          <p:val>
                                            <p:fltVal val="0"/>
                                          </p:val>
                                        </p:tav>
                                        <p:tav tm="100000">
                                          <p:val>
                                            <p:strVal val="#ppt_w"/>
                                          </p:val>
                                        </p:tav>
                                      </p:tavLst>
                                    </p:anim>
                                    <p:anim calcmode="lin" valueType="num">
                                      <p:cBhvr>
                                        <p:cTn id="15" dur="500" fill="hold"/>
                                        <p:tgtEl>
                                          <p:spTgt spid="17"/>
                                        </p:tgtEl>
                                        <p:attrNameLst>
                                          <p:attrName>ppt_h</p:attrName>
                                        </p:attrNameLst>
                                      </p:cBhvr>
                                      <p:tavLst>
                                        <p:tav tm="0">
                                          <p:val>
                                            <p:fltVal val="0"/>
                                          </p:val>
                                        </p:tav>
                                        <p:tav tm="100000">
                                          <p:val>
                                            <p:strVal val="#ppt_h"/>
                                          </p:val>
                                        </p:tav>
                                      </p:tavLst>
                                    </p:anim>
                                    <p:animEffect transition="in" filter="fade">
                                      <p:cBhvr>
                                        <p:cTn id="16" dur="500"/>
                                        <p:tgtEl>
                                          <p:spTgt spid="17"/>
                                        </p:tgtEl>
                                      </p:cBhvr>
                                    </p:animEffect>
                                  </p:childTnLst>
                                </p:cTn>
                              </p:par>
                            </p:childTnLst>
                          </p:cTn>
                        </p:par>
                        <p:par>
                          <p:cTn id="17" fill="hold">
                            <p:stCondLst>
                              <p:cond delay="1000"/>
                            </p:stCondLst>
                            <p:childTnLst>
                              <p:par>
                                <p:cTn id="18" presetID="2" presetClass="entr" presetSubtype="2" decel="53300"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750" fill="hold"/>
                                        <p:tgtEl>
                                          <p:spTgt spid="18"/>
                                        </p:tgtEl>
                                        <p:attrNameLst>
                                          <p:attrName>ppt_x</p:attrName>
                                        </p:attrNameLst>
                                      </p:cBhvr>
                                      <p:tavLst>
                                        <p:tav tm="0">
                                          <p:val>
                                            <p:strVal val="1+#ppt_w/2"/>
                                          </p:val>
                                        </p:tav>
                                        <p:tav tm="100000">
                                          <p:val>
                                            <p:strVal val="#ppt_x"/>
                                          </p:val>
                                        </p:tav>
                                      </p:tavLst>
                                    </p:anim>
                                    <p:anim calcmode="lin" valueType="num">
                                      <p:cBhvr additive="base">
                                        <p:cTn id="21" dur="750" fill="hold"/>
                                        <p:tgtEl>
                                          <p:spTgt spid="18"/>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2" presetClass="entr" presetSubtype="2" decel="53300" fill="hold" grpId="0" nodeType="afterEffect">
                                  <p:stCondLst>
                                    <p:cond delay="0"/>
                                  </p:stCondLst>
                                  <p:childTnLst>
                                    <p:set>
                                      <p:cBhvr>
                                        <p:cTn id="24" dur="1" fill="hold">
                                          <p:stCondLst>
                                            <p:cond delay="0"/>
                                          </p:stCondLst>
                                        </p:cTn>
                                        <p:tgtEl>
                                          <p:spTgt spid="31"/>
                                        </p:tgtEl>
                                        <p:attrNameLst>
                                          <p:attrName>style.visibility</p:attrName>
                                        </p:attrNameLst>
                                      </p:cBhvr>
                                      <p:to>
                                        <p:strVal val="visible"/>
                                      </p:to>
                                    </p:set>
                                    <p:anim calcmode="lin" valueType="num">
                                      <p:cBhvr additive="base">
                                        <p:cTn id="25" dur="750" fill="hold"/>
                                        <p:tgtEl>
                                          <p:spTgt spid="31"/>
                                        </p:tgtEl>
                                        <p:attrNameLst>
                                          <p:attrName>ppt_x</p:attrName>
                                        </p:attrNameLst>
                                      </p:cBhvr>
                                      <p:tavLst>
                                        <p:tav tm="0">
                                          <p:val>
                                            <p:strVal val="1+#ppt_w/2"/>
                                          </p:val>
                                        </p:tav>
                                        <p:tav tm="100000">
                                          <p:val>
                                            <p:strVal val="#ppt_x"/>
                                          </p:val>
                                        </p:tav>
                                      </p:tavLst>
                                    </p:anim>
                                    <p:anim calcmode="lin" valueType="num">
                                      <p:cBhvr additive="base">
                                        <p:cTn id="26" dur="750" fill="hold"/>
                                        <p:tgtEl>
                                          <p:spTgt spid="31"/>
                                        </p:tgtEl>
                                        <p:attrNameLst>
                                          <p:attrName>ppt_y</p:attrName>
                                        </p:attrNameLst>
                                      </p:cBhvr>
                                      <p:tavLst>
                                        <p:tav tm="0">
                                          <p:val>
                                            <p:strVal val="#ppt_y"/>
                                          </p:val>
                                        </p:tav>
                                        <p:tav tm="100000">
                                          <p:val>
                                            <p:strVal val="#ppt_y"/>
                                          </p:val>
                                        </p:tav>
                                      </p:tavLst>
                                    </p:anim>
                                  </p:childTnLst>
                                </p:cTn>
                              </p:par>
                            </p:childTnLst>
                          </p:cTn>
                        </p:par>
                        <p:par>
                          <p:cTn id="27" fill="hold">
                            <p:stCondLst>
                              <p:cond delay="3000"/>
                            </p:stCondLst>
                            <p:childTnLst>
                              <p:par>
                                <p:cTn id="28" presetID="53" presetClass="entr" presetSubtype="16" fill="hold" grpId="0" nodeType="after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p:cTn id="30" dur="500" fill="hold"/>
                                        <p:tgtEl>
                                          <p:spTgt spid="19"/>
                                        </p:tgtEl>
                                        <p:attrNameLst>
                                          <p:attrName>ppt_w</p:attrName>
                                        </p:attrNameLst>
                                      </p:cBhvr>
                                      <p:tavLst>
                                        <p:tav tm="0">
                                          <p:val>
                                            <p:fltVal val="0"/>
                                          </p:val>
                                        </p:tav>
                                        <p:tav tm="100000">
                                          <p:val>
                                            <p:strVal val="#ppt_w"/>
                                          </p:val>
                                        </p:tav>
                                      </p:tavLst>
                                    </p:anim>
                                    <p:anim calcmode="lin" valueType="num">
                                      <p:cBhvr>
                                        <p:cTn id="31" dur="500" fill="hold"/>
                                        <p:tgtEl>
                                          <p:spTgt spid="19"/>
                                        </p:tgtEl>
                                        <p:attrNameLst>
                                          <p:attrName>ppt_h</p:attrName>
                                        </p:attrNameLst>
                                      </p:cBhvr>
                                      <p:tavLst>
                                        <p:tav tm="0">
                                          <p:val>
                                            <p:fltVal val="0"/>
                                          </p:val>
                                        </p:tav>
                                        <p:tav tm="100000">
                                          <p:val>
                                            <p:strVal val="#ppt_h"/>
                                          </p:val>
                                        </p:tav>
                                      </p:tavLst>
                                    </p:anim>
                                    <p:animEffect transition="in" filter="fade">
                                      <p:cBhvr>
                                        <p:cTn id="32" dur="500"/>
                                        <p:tgtEl>
                                          <p:spTgt spid="19"/>
                                        </p:tgtEl>
                                      </p:cBhvr>
                                    </p:animEffect>
                                  </p:childTnLst>
                                </p:cTn>
                              </p:par>
                            </p:childTnLst>
                          </p:cTn>
                        </p:par>
                        <p:par>
                          <p:cTn id="33" fill="hold">
                            <p:stCondLst>
                              <p:cond delay="3500"/>
                            </p:stCondLst>
                            <p:childTnLst>
                              <p:par>
                                <p:cTn id="34" presetID="2" presetClass="entr" presetSubtype="2" decel="53300" fill="hold" grpId="0" nodeType="afterEffect">
                                  <p:stCondLst>
                                    <p:cond delay="0"/>
                                  </p:stCondLst>
                                  <p:childTnLst>
                                    <p:set>
                                      <p:cBhvr>
                                        <p:cTn id="35" dur="1" fill="hold">
                                          <p:stCondLst>
                                            <p:cond delay="0"/>
                                          </p:stCondLst>
                                        </p:cTn>
                                        <p:tgtEl>
                                          <p:spTgt spid="20"/>
                                        </p:tgtEl>
                                        <p:attrNameLst>
                                          <p:attrName>style.visibility</p:attrName>
                                        </p:attrNameLst>
                                      </p:cBhvr>
                                      <p:to>
                                        <p:strVal val="visible"/>
                                      </p:to>
                                    </p:set>
                                    <p:anim calcmode="lin" valueType="num">
                                      <p:cBhvr additive="base">
                                        <p:cTn id="36" dur="750" fill="hold"/>
                                        <p:tgtEl>
                                          <p:spTgt spid="20"/>
                                        </p:tgtEl>
                                        <p:attrNameLst>
                                          <p:attrName>ppt_x</p:attrName>
                                        </p:attrNameLst>
                                      </p:cBhvr>
                                      <p:tavLst>
                                        <p:tav tm="0">
                                          <p:val>
                                            <p:strVal val="1+#ppt_w/2"/>
                                          </p:val>
                                        </p:tav>
                                        <p:tav tm="100000">
                                          <p:val>
                                            <p:strVal val="#ppt_x"/>
                                          </p:val>
                                        </p:tav>
                                      </p:tavLst>
                                    </p:anim>
                                    <p:anim calcmode="lin" valueType="num">
                                      <p:cBhvr additive="base">
                                        <p:cTn id="37" dur="750" fill="hold"/>
                                        <p:tgtEl>
                                          <p:spTgt spid="20"/>
                                        </p:tgtEl>
                                        <p:attrNameLst>
                                          <p:attrName>ppt_y</p:attrName>
                                        </p:attrNameLst>
                                      </p:cBhvr>
                                      <p:tavLst>
                                        <p:tav tm="0">
                                          <p:val>
                                            <p:strVal val="#ppt_y"/>
                                          </p:val>
                                        </p:tav>
                                        <p:tav tm="100000">
                                          <p:val>
                                            <p:strVal val="#ppt_y"/>
                                          </p:val>
                                        </p:tav>
                                      </p:tavLst>
                                    </p:anim>
                                  </p:childTnLst>
                                </p:cTn>
                              </p:par>
                            </p:childTnLst>
                          </p:cTn>
                        </p:par>
                        <p:par>
                          <p:cTn id="38" fill="hold">
                            <p:stCondLst>
                              <p:cond delay="4500"/>
                            </p:stCondLst>
                            <p:childTnLst>
                              <p:par>
                                <p:cTn id="39" presetID="2" presetClass="entr" presetSubtype="2" decel="53300" fill="hold" grpId="0" nodeType="afterEffect">
                                  <p:stCondLst>
                                    <p:cond delay="0"/>
                                  </p:stCondLst>
                                  <p:childTnLst>
                                    <p:set>
                                      <p:cBhvr>
                                        <p:cTn id="40" dur="1" fill="hold">
                                          <p:stCondLst>
                                            <p:cond delay="0"/>
                                          </p:stCondLst>
                                        </p:cTn>
                                        <p:tgtEl>
                                          <p:spTgt spid="32"/>
                                        </p:tgtEl>
                                        <p:attrNameLst>
                                          <p:attrName>style.visibility</p:attrName>
                                        </p:attrNameLst>
                                      </p:cBhvr>
                                      <p:to>
                                        <p:strVal val="visible"/>
                                      </p:to>
                                    </p:set>
                                    <p:anim calcmode="lin" valueType="num">
                                      <p:cBhvr additive="base">
                                        <p:cTn id="41" dur="750" fill="hold"/>
                                        <p:tgtEl>
                                          <p:spTgt spid="32"/>
                                        </p:tgtEl>
                                        <p:attrNameLst>
                                          <p:attrName>ppt_x</p:attrName>
                                        </p:attrNameLst>
                                      </p:cBhvr>
                                      <p:tavLst>
                                        <p:tav tm="0">
                                          <p:val>
                                            <p:strVal val="1+#ppt_w/2"/>
                                          </p:val>
                                        </p:tav>
                                        <p:tav tm="100000">
                                          <p:val>
                                            <p:strVal val="#ppt_x"/>
                                          </p:val>
                                        </p:tav>
                                      </p:tavLst>
                                    </p:anim>
                                    <p:anim calcmode="lin" valueType="num">
                                      <p:cBhvr additive="base">
                                        <p:cTn id="42" dur="750" fill="hold"/>
                                        <p:tgtEl>
                                          <p:spTgt spid="32"/>
                                        </p:tgtEl>
                                        <p:attrNameLst>
                                          <p:attrName>ppt_y</p:attrName>
                                        </p:attrNameLst>
                                      </p:cBhvr>
                                      <p:tavLst>
                                        <p:tav tm="0">
                                          <p:val>
                                            <p:strVal val="#ppt_y"/>
                                          </p:val>
                                        </p:tav>
                                        <p:tav tm="100000">
                                          <p:val>
                                            <p:strVal val="#ppt_y"/>
                                          </p:val>
                                        </p:tav>
                                      </p:tavLst>
                                    </p:anim>
                                  </p:childTnLst>
                                </p:cTn>
                              </p:par>
                            </p:childTnLst>
                          </p:cTn>
                        </p:par>
                        <p:par>
                          <p:cTn id="43" fill="hold">
                            <p:stCondLst>
                              <p:cond delay="5500"/>
                            </p:stCondLst>
                            <p:childTnLst>
                              <p:par>
                                <p:cTn id="44" presetID="53" presetClass="entr" presetSubtype="16" fill="hold" grpId="0" nodeType="afterEffect">
                                  <p:stCondLst>
                                    <p:cond delay="0"/>
                                  </p:stCondLst>
                                  <p:childTnLst>
                                    <p:set>
                                      <p:cBhvr>
                                        <p:cTn id="45" dur="1" fill="hold">
                                          <p:stCondLst>
                                            <p:cond delay="0"/>
                                          </p:stCondLst>
                                        </p:cTn>
                                        <p:tgtEl>
                                          <p:spTgt spid="21"/>
                                        </p:tgtEl>
                                        <p:attrNameLst>
                                          <p:attrName>style.visibility</p:attrName>
                                        </p:attrNameLst>
                                      </p:cBhvr>
                                      <p:to>
                                        <p:strVal val="visible"/>
                                      </p:to>
                                    </p:set>
                                    <p:anim calcmode="lin" valueType="num">
                                      <p:cBhvr>
                                        <p:cTn id="46" dur="500" fill="hold"/>
                                        <p:tgtEl>
                                          <p:spTgt spid="21"/>
                                        </p:tgtEl>
                                        <p:attrNameLst>
                                          <p:attrName>ppt_w</p:attrName>
                                        </p:attrNameLst>
                                      </p:cBhvr>
                                      <p:tavLst>
                                        <p:tav tm="0">
                                          <p:val>
                                            <p:fltVal val="0"/>
                                          </p:val>
                                        </p:tav>
                                        <p:tav tm="100000">
                                          <p:val>
                                            <p:strVal val="#ppt_w"/>
                                          </p:val>
                                        </p:tav>
                                      </p:tavLst>
                                    </p:anim>
                                    <p:anim calcmode="lin" valueType="num">
                                      <p:cBhvr>
                                        <p:cTn id="47" dur="500" fill="hold"/>
                                        <p:tgtEl>
                                          <p:spTgt spid="21"/>
                                        </p:tgtEl>
                                        <p:attrNameLst>
                                          <p:attrName>ppt_h</p:attrName>
                                        </p:attrNameLst>
                                      </p:cBhvr>
                                      <p:tavLst>
                                        <p:tav tm="0">
                                          <p:val>
                                            <p:fltVal val="0"/>
                                          </p:val>
                                        </p:tav>
                                        <p:tav tm="100000">
                                          <p:val>
                                            <p:strVal val="#ppt_h"/>
                                          </p:val>
                                        </p:tav>
                                      </p:tavLst>
                                    </p:anim>
                                    <p:animEffect transition="in" filter="fade">
                                      <p:cBhvr>
                                        <p:cTn id="48" dur="500"/>
                                        <p:tgtEl>
                                          <p:spTgt spid="21"/>
                                        </p:tgtEl>
                                      </p:cBhvr>
                                    </p:animEffect>
                                  </p:childTnLst>
                                </p:cTn>
                              </p:par>
                            </p:childTnLst>
                          </p:cTn>
                        </p:par>
                        <p:par>
                          <p:cTn id="49" fill="hold">
                            <p:stCondLst>
                              <p:cond delay="6000"/>
                            </p:stCondLst>
                            <p:childTnLst>
                              <p:par>
                                <p:cTn id="50" presetID="2" presetClass="entr" presetSubtype="2" decel="53300" fill="hold" grpId="0" nodeType="afterEffect">
                                  <p:stCondLst>
                                    <p:cond delay="0"/>
                                  </p:stCondLst>
                                  <p:childTnLst>
                                    <p:set>
                                      <p:cBhvr>
                                        <p:cTn id="51" dur="1" fill="hold">
                                          <p:stCondLst>
                                            <p:cond delay="0"/>
                                          </p:stCondLst>
                                        </p:cTn>
                                        <p:tgtEl>
                                          <p:spTgt spid="23"/>
                                        </p:tgtEl>
                                        <p:attrNameLst>
                                          <p:attrName>style.visibility</p:attrName>
                                        </p:attrNameLst>
                                      </p:cBhvr>
                                      <p:to>
                                        <p:strVal val="visible"/>
                                      </p:to>
                                    </p:set>
                                    <p:anim calcmode="lin" valueType="num">
                                      <p:cBhvr additive="base">
                                        <p:cTn id="52" dur="750" fill="hold"/>
                                        <p:tgtEl>
                                          <p:spTgt spid="23"/>
                                        </p:tgtEl>
                                        <p:attrNameLst>
                                          <p:attrName>ppt_x</p:attrName>
                                        </p:attrNameLst>
                                      </p:cBhvr>
                                      <p:tavLst>
                                        <p:tav tm="0">
                                          <p:val>
                                            <p:strVal val="1+#ppt_w/2"/>
                                          </p:val>
                                        </p:tav>
                                        <p:tav tm="100000">
                                          <p:val>
                                            <p:strVal val="#ppt_x"/>
                                          </p:val>
                                        </p:tav>
                                      </p:tavLst>
                                    </p:anim>
                                    <p:anim calcmode="lin" valueType="num">
                                      <p:cBhvr additive="base">
                                        <p:cTn id="53" dur="750" fill="hold"/>
                                        <p:tgtEl>
                                          <p:spTgt spid="23"/>
                                        </p:tgtEl>
                                        <p:attrNameLst>
                                          <p:attrName>ppt_y</p:attrName>
                                        </p:attrNameLst>
                                      </p:cBhvr>
                                      <p:tavLst>
                                        <p:tav tm="0">
                                          <p:val>
                                            <p:strVal val="#ppt_y"/>
                                          </p:val>
                                        </p:tav>
                                        <p:tav tm="100000">
                                          <p:val>
                                            <p:strVal val="#ppt_y"/>
                                          </p:val>
                                        </p:tav>
                                      </p:tavLst>
                                    </p:anim>
                                  </p:childTnLst>
                                </p:cTn>
                              </p:par>
                            </p:childTnLst>
                          </p:cTn>
                        </p:par>
                        <p:par>
                          <p:cTn id="54" fill="hold">
                            <p:stCondLst>
                              <p:cond delay="7000"/>
                            </p:stCondLst>
                            <p:childTnLst>
                              <p:par>
                                <p:cTn id="55" presetID="2" presetClass="entr" presetSubtype="2" decel="53300" fill="hold" grpId="0" nodeType="afterEffect">
                                  <p:stCondLst>
                                    <p:cond delay="0"/>
                                  </p:stCondLst>
                                  <p:childTnLst>
                                    <p:set>
                                      <p:cBhvr>
                                        <p:cTn id="56" dur="1" fill="hold">
                                          <p:stCondLst>
                                            <p:cond delay="0"/>
                                          </p:stCondLst>
                                        </p:cTn>
                                        <p:tgtEl>
                                          <p:spTgt spid="36"/>
                                        </p:tgtEl>
                                        <p:attrNameLst>
                                          <p:attrName>style.visibility</p:attrName>
                                        </p:attrNameLst>
                                      </p:cBhvr>
                                      <p:to>
                                        <p:strVal val="visible"/>
                                      </p:to>
                                    </p:set>
                                    <p:anim calcmode="lin" valueType="num">
                                      <p:cBhvr additive="base">
                                        <p:cTn id="57" dur="750" fill="hold"/>
                                        <p:tgtEl>
                                          <p:spTgt spid="36"/>
                                        </p:tgtEl>
                                        <p:attrNameLst>
                                          <p:attrName>ppt_x</p:attrName>
                                        </p:attrNameLst>
                                      </p:cBhvr>
                                      <p:tavLst>
                                        <p:tav tm="0">
                                          <p:val>
                                            <p:strVal val="1+#ppt_w/2"/>
                                          </p:val>
                                        </p:tav>
                                        <p:tav tm="100000">
                                          <p:val>
                                            <p:strVal val="#ppt_x"/>
                                          </p:val>
                                        </p:tav>
                                      </p:tavLst>
                                    </p:anim>
                                    <p:anim calcmode="lin" valueType="num">
                                      <p:cBhvr additive="base">
                                        <p:cTn id="58" dur="750" fill="hold"/>
                                        <p:tgtEl>
                                          <p:spTgt spid="3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17" grpId="0" animBg="1"/>
      <p:bldP spid="18" grpId="0" animBg="1"/>
      <p:bldP spid="19" grpId="0" animBg="1"/>
      <p:bldP spid="20" grpId="0" animBg="1"/>
      <p:bldP spid="21" grpId="0" animBg="1"/>
      <p:bldP spid="23" grpId="0" animBg="1"/>
      <p:bldP spid="31" grpId="0"/>
      <p:bldP spid="32" grpId="0"/>
      <p:bldP spid="3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
            <a:ext cx="12192000" cy="8128000"/>
          </a:xfrm>
          <a:prstGeom prst="rect">
            <a:avLst/>
          </a:prstGeom>
        </p:spPr>
      </p:pic>
      <p:sp>
        <p:nvSpPr>
          <p:cNvPr id="15" name="矩形 14"/>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模式识别</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学论网www.xuelun.me-矩形 1"/>
          <p:cNvSpPr/>
          <p:nvPr/>
        </p:nvSpPr>
        <p:spPr>
          <a:xfrm>
            <a:off x="1220290" y="2840485"/>
            <a:ext cx="1260000" cy="1260000"/>
          </a:xfrm>
          <a:prstGeom prst="rect">
            <a:avLst/>
          </a:prstGeom>
          <a:solidFill>
            <a:srgbClr val="1E2B57"/>
          </a:solidFill>
          <a:ln w="19050">
            <a:solidFill>
              <a:srgbClr val="1E2B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频繁模式挖掘</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18" name="学论网www.xuelun.me-矩形 4"/>
          <p:cNvSpPr/>
          <p:nvPr/>
        </p:nvSpPr>
        <p:spPr>
          <a:xfrm>
            <a:off x="2606542" y="2840485"/>
            <a:ext cx="8268057" cy="1260000"/>
          </a:xfrm>
          <a:prstGeom prst="rect">
            <a:avLst/>
          </a:prstGeom>
          <a:noFill/>
          <a:ln w="19050">
            <a:solidFill>
              <a:srgbClr val="1E2B5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19" name="学论网www.xuelun.me-矩形 1"/>
          <p:cNvSpPr/>
          <p:nvPr/>
        </p:nvSpPr>
        <p:spPr>
          <a:xfrm>
            <a:off x="1220290" y="4313685"/>
            <a:ext cx="1260000" cy="1260000"/>
          </a:xfrm>
          <a:prstGeom prst="rect">
            <a:avLst/>
          </a:prstGeom>
          <a:solidFill>
            <a:srgbClr val="1E2B57"/>
          </a:solidFill>
          <a:ln w="19050">
            <a:solidFill>
              <a:srgbClr val="1E2B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异常检测</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20" name="学论网www.xuelun.me-矩形 4"/>
          <p:cNvSpPr/>
          <p:nvPr/>
        </p:nvSpPr>
        <p:spPr>
          <a:xfrm>
            <a:off x="2606542" y="4313685"/>
            <a:ext cx="8268057" cy="1260000"/>
          </a:xfrm>
          <a:prstGeom prst="rect">
            <a:avLst/>
          </a:prstGeom>
          <a:noFill/>
          <a:ln w="19050">
            <a:solidFill>
              <a:srgbClr val="1E2B5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31" name="矩形 30"/>
          <p:cNvSpPr/>
          <p:nvPr/>
        </p:nvSpPr>
        <p:spPr>
          <a:xfrm>
            <a:off x="2783592" y="2969510"/>
            <a:ext cx="7988729" cy="369332"/>
          </a:xfrm>
          <a:prstGeom prst="rect">
            <a:avLst/>
          </a:prstGeom>
        </p:spPr>
        <p:txBody>
          <a:bodyPr wrap="square">
            <a:spAutoFit/>
          </a:bodyPr>
          <a:lstStyle/>
          <a:p>
            <a:r>
              <a:rPr lang="zh-CN" altLang="en-US" dirty="0"/>
              <a:t>识别网络交易数据中重复出现的模式，例如在交易网络中识别常见的购买组合。</a:t>
            </a:r>
            <a:endParaRPr lang="zh-CN" altLang="en-US" sz="1600" dirty="0"/>
          </a:p>
        </p:txBody>
      </p:sp>
      <p:sp>
        <p:nvSpPr>
          <p:cNvPr id="32" name="文本框 31"/>
          <p:cNvSpPr txBox="1"/>
          <p:nvPr/>
        </p:nvSpPr>
        <p:spPr>
          <a:xfrm>
            <a:off x="2695443" y="4447986"/>
            <a:ext cx="8090258" cy="646331"/>
          </a:xfrm>
          <a:prstGeom prst="rect">
            <a:avLst/>
          </a:prstGeom>
          <a:noFill/>
        </p:spPr>
        <p:txBody>
          <a:bodyPr wrap="square" rtlCol="0">
            <a:spAutoFit/>
          </a:bodyPr>
          <a:lstStyle/>
          <a:p>
            <a:r>
              <a:rPr lang="zh-CN" altLang="en-US" dirty="0"/>
              <a:t>识别网络中的异常行为，如网络安全中的入侵检测，或在社交网络中检测欺诈和滥用行为。</a:t>
            </a:r>
            <a:endParaRPr lang="zh-CN" altLang="en-US" sz="1600" dirty="0"/>
          </a:p>
        </p:txBody>
      </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 calcmode="lin" valueType="num">
                                      <p:cBhvr>
                                        <p:cTn id="14" dur="500" fill="hold"/>
                                        <p:tgtEl>
                                          <p:spTgt spid="17"/>
                                        </p:tgtEl>
                                        <p:attrNameLst>
                                          <p:attrName>ppt_w</p:attrName>
                                        </p:attrNameLst>
                                      </p:cBhvr>
                                      <p:tavLst>
                                        <p:tav tm="0">
                                          <p:val>
                                            <p:fltVal val="0"/>
                                          </p:val>
                                        </p:tav>
                                        <p:tav tm="100000">
                                          <p:val>
                                            <p:strVal val="#ppt_w"/>
                                          </p:val>
                                        </p:tav>
                                      </p:tavLst>
                                    </p:anim>
                                    <p:anim calcmode="lin" valueType="num">
                                      <p:cBhvr>
                                        <p:cTn id="15" dur="500" fill="hold"/>
                                        <p:tgtEl>
                                          <p:spTgt spid="17"/>
                                        </p:tgtEl>
                                        <p:attrNameLst>
                                          <p:attrName>ppt_h</p:attrName>
                                        </p:attrNameLst>
                                      </p:cBhvr>
                                      <p:tavLst>
                                        <p:tav tm="0">
                                          <p:val>
                                            <p:fltVal val="0"/>
                                          </p:val>
                                        </p:tav>
                                        <p:tav tm="100000">
                                          <p:val>
                                            <p:strVal val="#ppt_h"/>
                                          </p:val>
                                        </p:tav>
                                      </p:tavLst>
                                    </p:anim>
                                    <p:animEffect transition="in" filter="fade">
                                      <p:cBhvr>
                                        <p:cTn id="16" dur="500"/>
                                        <p:tgtEl>
                                          <p:spTgt spid="17"/>
                                        </p:tgtEl>
                                      </p:cBhvr>
                                    </p:animEffect>
                                  </p:childTnLst>
                                </p:cTn>
                              </p:par>
                            </p:childTnLst>
                          </p:cTn>
                        </p:par>
                        <p:par>
                          <p:cTn id="17" fill="hold">
                            <p:stCondLst>
                              <p:cond delay="1000"/>
                            </p:stCondLst>
                            <p:childTnLst>
                              <p:par>
                                <p:cTn id="18" presetID="2" presetClass="entr" presetSubtype="2" decel="53300"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750" fill="hold"/>
                                        <p:tgtEl>
                                          <p:spTgt spid="18"/>
                                        </p:tgtEl>
                                        <p:attrNameLst>
                                          <p:attrName>ppt_x</p:attrName>
                                        </p:attrNameLst>
                                      </p:cBhvr>
                                      <p:tavLst>
                                        <p:tav tm="0">
                                          <p:val>
                                            <p:strVal val="1+#ppt_w/2"/>
                                          </p:val>
                                        </p:tav>
                                        <p:tav tm="100000">
                                          <p:val>
                                            <p:strVal val="#ppt_x"/>
                                          </p:val>
                                        </p:tav>
                                      </p:tavLst>
                                    </p:anim>
                                    <p:anim calcmode="lin" valueType="num">
                                      <p:cBhvr additive="base">
                                        <p:cTn id="21" dur="750" fill="hold"/>
                                        <p:tgtEl>
                                          <p:spTgt spid="18"/>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2" presetClass="entr" presetSubtype="2" decel="53300" fill="hold" grpId="0" nodeType="afterEffect">
                                  <p:stCondLst>
                                    <p:cond delay="0"/>
                                  </p:stCondLst>
                                  <p:childTnLst>
                                    <p:set>
                                      <p:cBhvr>
                                        <p:cTn id="24" dur="1" fill="hold">
                                          <p:stCondLst>
                                            <p:cond delay="0"/>
                                          </p:stCondLst>
                                        </p:cTn>
                                        <p:tgtEl>
                                          <p:spTgt spid="31"/>
                                        </p:tgtEl>
                                        <p:attrNameLst>
                                          <p:attrName>style.visibility</p:attrName>
                                        </p:attrNameLst>
                                      </p:cBhvr>
                                      <p:to>
                                        <p:strVal val="visible"/>
                                      </p:to>
                                    </p:set>
                                    <p:anim calcmode="lin" valueType="num">
                                      <p:cBhvr additive="base">
                                        <p:cTn id="25" dur="750" fill="hold"/>
                                        <p:tgtEl>
                                          <p:spTgt spid="31"/>
                                        </p:tgtEl>
                                        <p:attrNameLst>
                                          <p:attrName>ppt_x</p:attrName>
                                        </p:attrNameLst>
                                      </p:cBhvr>
                                      <p:tavLst>
                                        <p:tav tm="0">
                                          <p:val>
                                            <p:strVal val="1+#ppt_w/2"/>
                                          </p:val>
                                        </p:tav>
                                        <p:tav tm="100000">
                                          <p:val>
                                            <p:strVal val="#ppt_x"/>
                                          </p:val>
                                        </p:tav>
                                      </p:tavLst>
                                    </p:anim>
                                    <p:anim calcmode="lin" valueType="num">
                                      <p:cBhvr additive="base">
                                        <p:cTn id="26" dur="750" fill="hold"/>
                                        <p:tgtEl>
                                          <p:spTgt spid="31"/>
                                        </p:tgtEl>
                                        <p:attrNameLst>
                                          <p:attrName>ppt_y</p:attrName>
                                        </p:attrNameLst>
                                      </p:cBhvr>
                                      <p:tavLst>
                                        <p:tav tm="0">
                                          <p:val>
                                            <p:strVal val="#ppt_y"/>
                                          </p:val>
                                        </p:tav>
                                        <p:tav tm="100000">
                                          <p:val>
                                            <p:strVal val="#ppt_y"/>
                                          </p:val>
                                        </p:tav>
                                      </p:tavLst>
                                    </p:anim>
                                  </p:childTnLst>
                                </p:cTn>
                              </p:par>
                            </p:childTnLst>
                          </p:cTn>
                        </p:par>
                        <p:par>
                          <p:cTn id="27" fill="hold">
                            <p:stCondLst>
                              <p:cond delay="3000"/>
                            </p:stCondLst>
                            <p:childTnLst>
                              <p:par>
                                <p:cTn id="28" presetID="53" presetClass="entr" presetSubtype="16" fill="hold" grpId="0" nodeType="after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p:cTn id="30" dur="500" fill="hold"/>
                                        <p:tgtEl>
                                          <p:spTgt spid="19"/>
                                        </p:tgtEl>
                                        <p:attrNameLst>
                                          <p:attrName>ppt_w</p:attrName>
                                        </p:attrNameLst>
                                      </p:cBhvr>
                                      <p:tavLst>
                                        <p:tav tm="0">
                                          <p:val>
                                            <p:fltVal val="0"/>
                                          </p:val>
                                        </p:tav>
                                        <p:tav tm="100000">
                                          <p:val>
                                            <p:strVal val="#ppt_w"/>
                                          </p:val>
                                        </p:tav>
                                      </p:tavLst>
                                    </p:anim>
                                    <p:anim calcmode="lin" valueType="num">
                                      <p:cBhvr>
                                        <p:cTn id="31" dur="500" fill="hold"/>
                                        <p:tgtEl>
                                          <p:spTgt spid="19"/>
                                        </p:tgtEl>
                                        <p:attrNameLst>
                                          <p:attrName>ppt_h</p:attrName>
                                        </p:attrNameLst>
                                      </p:cBhvr>
                                      <p:tavLst>
                                        <p:tav tm="0">
                                          <p:val>
                                            <p:fltVal val="0"/>
                                          </p:val>
                                        </p:tav>
                                        <p:tav tm="100000">
                                          <p:val>
                                            <p:strVal val="#ppt_h"/>
                                          </p:val>
                                        </p:tav>
                                      </p:tavLst>
                                    </p:anim>
                                    <p:animEffect transition="in" filter="fade">
                                      <p:cBhvr>
                                        <p:cTn id="32" dur="500"/>
                                        <p:tgtEl>
                                          <p:spTgt spid="19"/>
                                        </p:tgtEl>
                                      </p:cBhvr>
                                    </p:animEffect>
                                  </p:childTnLst>
                                </p:cTn>
                              </p:par>
                            </p:childTnLst>
                          </p:cTn>
                        </p:par>
                        <p:par>
                          <p:cTn id="33" fill="hold">
                            <p:stCondLst>
                              <p:cond delay="3500"/>
                            </p:stCondLst>
                            <p:childTnLst>
                              <p:par>
                                <p:cTn id="34" presetID="2" presetClass="entr" presetSubtype="2" decel="53300" fill="hold" grpId="0" nodeType="afterEffect">
                                  <p:stCondLst>
                                    <p:cond delay="0"/>
                                  </p:stCondLst>
                                  <p:childTnLst>
                                    <p:set>
                                      <p:cBhvr>
                                        <p:cTn id="35" dur="1" fill="hold">
                                          <p:stCondLst>
                                            <p:cond delay="0"/>
                                          </p:stCondLst>
                                        </p:cTn>
                                        <p:tgtEl>
                                          <p:spTgt spid="20"/>
                                        </p:tgtEl>
                                        <p:attrNameLst>
                                          <p:attrName>style.visibility</p:attrName>
                                        </p:attrNameLst>
                                      </p:cBhvr>
                                      <p:to>
                                        <p:strVal val="visible"/>
                                      </p:to>
                                    </p:set>
                                    <p:anim calcmode="lin" valueType="num">
                                      <p:cBhvr additive="base">
                                        <p:cTn id="36" dur="750" fill="hold"/>
                                        <p:tgtEl>
                                          <p:spTgt spid="20"/>
                                        </p:tgtEl>
                                        <p:attrNameLst>
                                          <p:attrName>ppt_x</p:attrName>
                                        </p:attrNameLst>
                                      </p:cBhvr>
                                      <p:tavLst>
                                        <p:tav tm="0">
                                          <p:val>
                                            <p:strVal val="1+#ppt_w/2"/>
                                          </p:val>
                                        </p:tav>
                                        <p:tav tm="100000">
                                          <p:val>
                                            <p:strVal val="#ppt_x"/>
                                          </p:val>
                                        </p:tav>
                                      </p:tavLst>
                                    </p:anim>
                                    <p:anim calcmode="lin" valueType="num">
                                      <p:cBhvr additive="base">
                                        <p:cTn id="37" dur="750" fill="hold"/>
                                        <p:tgtEl>
                                          <p:spTgt spid="20"/>
                                        </p:tgtEl>
                                        <p:attrNameLst>
                                          <p:attrName>ppt_y</p:attrName>
                                        </p:attrNameLst>
                                      </p:cBhvr>
                                      <p:tavLst>
                                        <p:tav tm="0">
                                          <p:val>
                                            <p:strVal val="#ppt_y"/>
                                          </p:val>
                                        </p:tav>
                                        <p:tav tm="100000">
                                          <p:val>
                                            <p:strVal val="#ppt_y"/>
                                          </p:val>
                                        </p:tav>
                                      </p:tavLst>
                                    </p:anim>
                                  </p:childTnLst>
                                </p:cTn>
                              </p:par>
                            </p:childTnLst>
                          </p:cTn>
                        </p:par>
                        <p:par>
                          <p:cTn id="38" fill="hold">
                            <p:stCondLst>
                              <p:cond delay="4500"/>
                            </p:stCondLst>
                            <p:childTnLst>
                              <p:par>
                                <p:cTn id="39" presetID="2" presetClass="entr" presetSubtype="2" decel="53300" fill="hold" grpId="0" nodeType="afterEffect">
                                  <p:stCondLst>
                                    <p:cond delay="0"/>
                                  </p:stCondLst>
                                  <p:childTnLst>
                                    <p:set>
                                      <p:cBhvr>
                                        <p:cTn id="40" dur="1" fill="hold">
                                          <p:stCondLst>
                                            <p:cond delay="0"/>
                                          </p:stCondLst>
                                        </p:cTn>
                                        <p:tgtEl>
                                          <p:spTgt spid="32"/>
                                        </p:tgtEl>
                                        <p:attrNameLst>
                                          <p:attrName>style.visibility</p:attrName>
                                        </p:attrNameLst>
                                      </p:cBhvr>
                                      <p:to>
                                        <p:strVal val="visible"/>
                                      </p:to>
                                    </p:set>
                                    <p:anim calcmode="lin" valueType="num">
                                      <p:cBhvr additive="base">
                                        <p:cTn id="41" dur="750" fill="hold"/>
                                        <p:tgtEl>
                                          <p:spTgt spid="32"/>
                                        </p:tgtEl>
                                        <p:attrNameLst>
                                          <p:attrName>ppt_x</p:attrName>
                                        </p:attrNameLst>
                                      </p:cBhvr>
                                      <p:tavLst>
                                        <p:tav tm="0">
                                          <p:val>
                                            <p:strVal val="1+#ppt_w/2"/>
                                          </p:val>
                                        </p:tav>
                                        <p:tav tm="100000">
                                          <p:val>
                                            <p:strVal val="#ppt_x"/>
                                          </p:val>
                                        </p:tav>
                                      </p:tavLst>
                                    </p:anim>
                                    <p:anim calcmode="lin" valueType="num">
                                      <p:cBhvr additive="base">
                                        <p:cTn id="42" dur="750" fill="hold"/>
                                        <p:tgtEl>
                                          <p:spTgt spid="3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17" grpId="0" animBg="1"/>
      <p:bldP spid="18" grpId="0" animBg="1"/>
      <p:bldP spid="19" grpId="0" animBg="1"/>
      <p:bldP spid="20" grpId="0" animBg="1"/>
      <p:bldP spid="31" grpId="0"/>
      <p:bldP spid="3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
            <a:ext cx="12192000" cy="8128000"/>
          </a:xfrm>
          <a:prstGeom prst="rect">
            <a:avLst/>
          </a:prstGeom>
        </p:spPr>
      </p:pic>
      <p:sp>
        <p:nvSpPr>
          <p:cNvPr id="15" name="矩形 14"/>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3030362"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3.4</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文本挖掘和自然语言处理</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学论网www.xuelun.me-矩形 1"/>
          <p:cNvSpPr/>
          <p:nvPr/>
        </p:nvSpPr>
        <p:spPr>
          <a:xfrm>
            <a:off x="1220290" y="2840485"/>
            <a:ext cx="1260000" cy="1260000"/>
          </a:xfrm>
          <a:prstGeom prst="rect">
            <a:avLst/>
          </a:prstGeom>
          <a:solidFill>
            <a:srgbClr val="1E2B57"/>
          </a:solidFill>
          <a:ln w="19050">
            <a:solidFill>
              <a:srgbClr val="1E2B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情感分析</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18" name="学论网www.xuelun.me-矩形 4"/>
          <p:cNvSpPr/>
          <p:nvPr/>
        </p:nvSpPr>
        <p:spPr>
          <a:xfrm>
            <a:off x="2606542" y="2840485"/>
            <a:ext cx="8268057" cy="1260000"/>
          </a:xfrm>
          <a:prstGeom prst="rect">
            <a:avLst/>
          </a:prstGeom>
          <a:noFill/>
          <a:ln w="19050">
            <a:solidFill>
              <a:srgbClr val="1E2B5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19" name="学论网www.xuelun.me-矩形 1"/>
          <p:cNvSpPr/>
          <p:nvPr/>
        </p:nvSpPr>
        <p:spPr>
          <a:xfrm>
            <a:off x="1220290" y="4313685"/>
            <a:ext cx="1260000" cy="1260000"/>
          </a:xfrm>
          <a:prstGeom prst="rect">
            <a:avLst/>
          </a:prstGeom>
          <a:solidFill>
            <a:srgbClr val="1E2B57"/>
          </a:solidFill>
          <a:ln w="19050">
            <a:solidFill>
              <a:srgbClr val="1E2B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主题建模</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20" name="学论网www.xuelun.me-矩形 4"/>
          <p:cNvSpPr/>
          <p:nvPr/>
        </p:nvSpPr>
        <p:spPr>
          <a:xfrm>
            <a:off x="2606542" y="4313685"/>
            <a:ext cx="8268057" cy="1260000"/>
          </a:xfrm>
          <a:prstGeom prst="rect">
            <a:avLst/>
          </a:prstGeom>
          <a:noFill/>
          <a:ln w="19050">
            <a:solidFill>
              <a:srgbClr val="1E2B5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31" name="矩形 30"/>
          <p:cNvSpPr/>
          <p:nvPr/>
        </p:nvSpPr>
        <p:spPr>
          <a:xfrm>
            <a:off x="2783592" y="2969510"/>
            <a:ext cx="7988729" cy="369332"/>
          </a:xfrm>
          <a:prstGeom prst="rect">
            <a:avLst/>
          </a:prstGeom>
        </p:spPr>
        <p:txBody>
          <a:bodyPr wrap="square">
            <a:spAutoFit/>
          </a:bodyPr>
          <a:lstStyle/>
          <a:p>
            <a:r>
              <a:rPr lang="zh-CN" altLang="en-US" dirty="0"/>
              <a:t>分析社交媒体文本中的情感倾向，用于市场研究或公共意见监测。</a:t>
            </a:r>
            <a:endParaRPr lang="zh-CN" altLang="en-US" sz="1600" dirty="0"/>
          </a:p>
        </p:txBody>
      </p:sp>
      <p:sp>
        <p:nvSpPr>
          <p:cNvPr id="32" name="文本框 31"/>
          <p:cNvSpPr txBox="1"/>
          <p:nvPr/>
        </p:nvSpPr>
        <p:spPr>
          <a:xfrm>
            <a:off x="2695443" y="4447986"/>
            <a:ext cx="8090258" cy="369332"/>
          </a:xfrm>
          <a:prstGeom prst="rect">
            <a:avLst/>
          </a:prstGeom>
          <a:noFill/>
        </p:spPr>
        <p:txBody>
          <a:bodyPr wrap="square" rtlCol="0">
            <a:spAutoFit/>
          </a:bodyPr>
          <a:lstStyle/>
          <a:p>
            <a:r>
              <a:rPr lang="zh-CN" altLang="en-US" dirty="0"/>
              <a:t>使用如</a:t>
            </a:r>
            <a:r>
              <a:rPr lang="en-US" altLang="zh-CN" dirty="0"/>
              <a:t>LDA</a:t>
            </a:r>
            <a:r>
              <a:rPr lang="zh-CN" altLang="en-US" dirty="0"/>
              <a:t>（</a:t>
            </a:r>
            <a:r>
              <a:rPr lang="en-US" altLang="zh-CN" dirty="0"/>
              <a:t>Latent Dirichlet Allocation</a:t>
            </a:r>
            <a:r>
              <a:rPr lang="zh-CN" altLang="en-US" dirty="0"/>
              <a:t>）算法来识别文本数据中的主题和趋势。</a:t>
            </a:r>
            <a:endParaRPr lang="zh-CN" altLang="en-US" sz="1600" dirty="0"/>
          </a:p>
        </p:txBody>
      </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 calcmode="lin" valueType="num">
                                      <p:cBhvr>
                                        <p:cTn id="14" dur="500" fill="hold"/>
                                        <p:tgtEl>
                                          <p:spTgt spid="17"/>
                                        </p:tgtEl>
                                        <p:attrNameLst>
                                          <p:attrName>ppt_w</p:attrName>
                                        </p:attrNameLst>
                                      </p:cBhvr>
                                      <p:tavLst>
                                        <p:tav tm="0">
                                          <p:val>
                                            <p:fltVal val="0"/>
                                          </p:val>
                                        </p:tav>
                                        <p:tav tm="100000">
                                          <p:val>
                                            <p:strVal val="#ppt_w"/>
                                          </p:val>
                                        </p:tav>
                                      </p:tavLst>
                                    </p:anim>
                                    <p:anim calcmode="lin" valueType="num">
                                      <p:cBhvr>
                                        <p:cTn id="15" dur="500" fill="hold"/>
                                        <p:tgtEl>
                                          <p:spTgt spid="17"/>
                                        </p:tgtEl>
                                        <p:attrNameLst>
                                          <p:attrName>ppt_h</p:attrName>
                                        </p:attrNameLst>
                                      </p:cBhvr>
                                      <p:tavLst>
                                        <p:tav tm="0">
                                          <p:val>
                                            <p:fltVal val="0"/>
                                          </p:val>
                                        </p:tav>
                                        <p:tav tm="100000">
                                          <p:val>
                                            <p:strVal val="#ppt_h"/>
                                          </p:val>
                                        </p:tav>
                                      </p:tavLst>
                                    </p:anim>
                                    <p:animEffect transition="in" filter="fade">
                                      <p:cBhvr>
                                        <p:cTn id="16" dur="500"/>
                                        <p:tgtEl>
                                          <p:spTgt spid="17"/>
                                        </p:tgtEl>
                                      </p:cBhvr>
                                    </p:animEffect>
                                  </p:childTnLst>
                                </p:cTn>
                              </p:par>
                            </p:childTnLst>
                          </p:cTn>
                        </p:par>
                        <p:par>
                          <p:cTn id="17" fill="hold">
                            <p:stCondLst>
                              <p:cond delay="1000"/>
                            </p:stCondLst>
                            <p:childTnLst>
                              <p:par>
                                <p:cTn id="18" presetID="2" presetClass="entr" presetSubtype="2" decel="53300"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750" fill="hold"/>
                                        <p:tgtEl>
                                          <p:spTgt spid="18"/>
                                        </p:tgtEl>
                                        <p:attrNameLst>
                                          <p:attrName>ppt_x</p:attrName>
                                        </p:attrNameLst>
                                      </p:cBhvr>
                                      <p:tavLst>
                                        <p:tav tm="0">
                                          <p:val>
                                            <p:strVal val="1+#ppt_w/2"/>
                                          </p:val>
                                        </p:tav>
                                        <p:tav tm="100000">
                                          <p:val>
                                            <p:strVal val="#ppt_x"/>
                                          </p:val>
                                        </p:tav>
                                      </p:tavLst>
                                    </p:anim>
                                    <p:anim calcmode="lin" valueType="num">
                                      <p:cBhvr additive="base">
                                        <p:cTn id="21" dur="750" fill="hold"/>
                                        <p:tgtEl>
                                          <p:spTgt spid="18"/>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2" presetClass="entr" presetSubtype="2" decel="53300" fill="hold" grpId="0" nodeType="afterEffect">
                                  <p:stCondLst>
                                    <p:cond delay="0"/>
                                  </p:stCondLst>
                                  <p:childTnLst>
                                    <p:set>
                                      <p:cBhvr>
                                        <p:cTn id="24" dur="1" fill="hold">
                                          <p:stCondLst>
                                            <p:cond delay="0"/>
                                          </p:stCondLst>
                                        </p:cTn>
                                        <p:tgtEl>
                                          <p:spTgt spid="31"/>
                                        </p:tgtEl>
                                        <p:attrNameLst>
                                          <p:attrName>style.visibility</p:attrName>
                                        </p:attrNameLst>
                                      </p:cBhvr>
                                      <p:to>
                                        <p:strVal val="visible"/>
                                      </p:to>
                                    </p:set>
                                    <p:anim calcmode="lin" valueType="num">
                                      <p:cBhvr additive="base">
                                        <p:cTn id="25" dur="750" fill="hold"/>
                                        <p:tgtEl>
                                          <p:spTgt spid="31"/>
                                        </p:tgtEl>
                                        <p:attrNameLst>
                                          <p:attrName>ppt_x</p:attrName>
                                        </p:attrNameLst>
                                      </p:cBhvr>
                                      <p:tavLst>
                                        <p:tav tm="0">
                                          <p:val>
                                            <p:strVal val="1+#ppt_w/2"/>
                                          </p:val>
                                        </p:tav>
                                        <p:tav tm="100000">
                                          <p:val>
                                            <p:strVal val="#ppt_x"/>
                                          </p:val>
                                        </p:tav>
                                      </p:tavLst>
                                    </p:anim>
                                    <p:anim calcmode="lin" valueType="num">
                                      <p:cBhvr additive="base">
                                        <p:cTn id="26" dur="750" fill="hold"/>
                                        <p:tgtEl>
                                          <p:spTgt spid="31"/>
                                        </p:tgtEl>
                                        <p:attrNameLst>
                                          <p:attrName>ppt_y</p:attrName>
                                        </p:attrNameLst>
                                      </p:cBhvr>
                                      <p:tavLst>
                                        <p:tav tm="0">
                                          <p:val>
                                            <p:strVal val="#ppt_y"/>
                                          </p:val>
                                        </p:tav>
                                        <p:tav tm="100000">
                                          <p:val>
                                            <p:strVal val="#ppt_y"/>
                                          </p:val>
                                        </p:tav>
                                      </p:tavLst>
                                    </p:anim>
                                  </p:childTnLst>
                                </p:cTn>
                              </p:par>
                            </p:childTnLst>
                          </p:cTn>
                        </p:par>
                        <p:par>
                          <p:cTn id="27" fill="hold">
                            <p:stCondLst>
                              <p:cond delay="3000"/>
                            </p:stCondLst>
                            <p:childTnLst>
                              <p:par>
                                <p:cTn id="28" presetID="53" presetClass="entr" presetSubtype="16" fill="hold" grpId="0" nodeType="after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p:cTn id="30" dur="500" fill="hold"/>
                                        <p:tgtEl>
                                          <p:spTgt spid="19"/>
                                        </p:tgtEl>
                                        <p:attrNameLst>
                                          <p:attrName>ppt_w</p:attrName>
                                        </p:attrNameLst>
                                      </p:cBhvr>
                                      <p:tavLst>
                                        <p:tav tm="0">
                                          <p:val>
                                            <p:fltVal val="0"/>
                                          </p:val>
                                        </p:tav>
                                        <p:tav tm="100000">
                                          <p:val>
                                            <p:strVal val="#ppt_w"/>
                                          </p:val>
                                        </p:tav>
                                      </p:tavLst>
                                    </p:anim>
                                    <p:anim calcmode="lin" valueType="num">
                                      <p:cBhvr>
                                        <p:cTn id="31" dur="500" fill="hold"/>
                                        <p:tgtEl>
                                          <p:spTgt spid="19"/>
                                        </p:tgtEl>
                                        <p:attrNameLst>
                                          <p:attrName>ppt_h</p:attrName>
                                        </p:attrNameLst>
                                      </p:cBhvr>
                                      <p:tavLst>
                                        <p:tav tm="0">
                                          <p:val>
                                            <p:fltVal val="0"/>
                                          </p:val>
                                        </p:tav>
                                        <p:tav tm="100000">
                                          <p:val>
                                            <p:strVal val="#ppt_h"/>
                                          </p:val>
                                        </p:tav>
                                      </p:tavLst>
                                    </p:anim>
                                    <p:animEffect transition="in" filter="fade">
                                      <p:cBhvr>
                                        <p:cTn id="32" dur="500"/>
                                        <p:tgtEl>
                                          <p:spTgt spid="19"/>
                                        </p:tgtEl>
                                      </p:cBhvr>
                                    </p:animEffect>
                                  </p:childTnLst>
                                </p:cTn>
                              </p:par>
                            </p:childTnLst>
                          </p:cTn>
                        </p:par>
                        <p:par>
                          <p:cTn id="33" fill="hold">
                            <p:stCondLst>
                              <p:cond delay="3500"/>
                            </p:stCondLst>
                            <p:childTnLst>
                              <p:par>
                                <p:cTn id="34" presetID="2" presetClass="entr" presetSubtype="2" decel="53300" fill="hold" grpId="0" nodeType="afterEffect">
                                  <p:stCondLst>
                                    <p:cond delay="0"/>
                                  </p:stCondLst>
                                  <p:childTnLst>
                                    <p:set>
                                      <p:cBhvr>
                                        <p:cTn id="35" dur="1" fill="hold">
                                          <p:stCondLst>
                                            <p:cond delay="0"/>
                                          </p:stCondLst>
                                        </p:cTn>
                                        <p:tgtEl>
                                          <p:spTgt spid="20"/>
                                        </p:tgtEl>
                                        <p:attrNameLst>
                                          <p:attrName>style.visibility</p:attrName>
                                        </p:attrNameLst>
                                      </p:cBhvr>
                                      <p:to>
                                        <p:strVal val="visible"/>
                                      </p:to>
                                    </p:set>
                                    <p:anim calcmode="lin" valueType="num">
                                      <p:cBhvr additive="base">
                                        <p:cTn id="36" dur="750" fill="hold"/>
                                        <p:tgtEl>
                                          <p:spTgt spid="20"/>
                                        </p:tgtEl>
                                        <p:attrNameLst>
                                          <p:attrName>ppt_x</p:attrName>
                                        </p:attrNameLst>
                                      </p:cBhvr>
                                      <p:tavLst>
                                        <p:tav tm="0">
                                          <p:val>
                                            <p:strVal val="1+#ppt_w/2"/>
                                          </p:val>
                                        </p:tav>
                                        <p:tav tm="100000">
                                          <p:val>
                                            <p:strVal val="#ppt_x"/>
                                          </p:val>
                                        </p:tav>
                                      </p:tavLst>
                                    </p:anim>
                                    <p:anim calcmode="lin" valueType="num">
                                      <p:cBhvr additive="base">
                                        <p:cTn id="37" dur="750" fill="hold"/>
                                        <p:tgtEl>
                                          <p:spTgt spid="20"/>
                                        </p:tgtEl>
                                        <p:attrNameLst>
                                          <p:attrName>ppt_y</p:attrName>
                                        </p:attrNameLst>
                                      </p:cBhvr>
                                      <p:tavLst>
                                        <p:tav tm="0">
                                          <p:val>
                                            <p:strVal val="#ppt_y"/>
                                          </p:val>
                                        </p:tav>
                                        <p:tav tm="100000">
                                          <p:val>
                                            <p:strVal val="#ppt_y"/>
                                          </p:val>
                                        </p:tav>
                                      </p:tavLst>
                                    </p:anim>
                                  </p:childTnLst>
                                </p:cTn>
                              </p:par>
                            </p:childTnLst>
                          </p:cTn>
                        </p:par>
                        <p:par>
                          <p:cTn id="38" fill="hold">
                            <p:stCondLst>
                              <p:cond delay="4500"/>
                            </p:stCondLst>
                            <p:childTnLst>
                              <p:par>
                                <p:cTn id="39" presetID="2" presetClass="entr" presetSubtype="2" decel="53300" fill="hold" grpId="0" nodeType="afterEffect">
                                  <p:stCondLst>
                                    <p:cond delay="0"/>
                                  </p:stCondLst>
                                  <p:childTnLst>
                                    <p:set>
                                      <p:cBhvr>
                                        <p:cTn id="40" dur="1" fill="hold">
                                          <p:stCondLst>
                                            <p:cond delay="0"/>
                                          </p:stCondLst>
                                        </p:cTn>
                                        <p:tgtEl>
                                          <p:spTgt spid="32"/>
                                        </p:tgtEl>
                                        <p:attrNameLst>
                                          <p:attrName>style.visibility</p:attrName>
                                        </p:attrNameLst>
                                      </p:cBhvr>
                                      <p:to>
                                        <p:strVal val="visible"/>
                                      </p:to>
                                    </p:set>
                                    <p:anim calcmode="lin" valueType="num">
                                      <p:cBhvr additive="base">
                                        <p:cTn id="41" dur="750" fill="hold"/>
                                        <p:tgtEl>
                                          <p:spTgt spid="32"/>
                                        </p:tgtEl>
                                        <p:attrNameLst>
                                          <p:attrName>ppt_x</p:attrName>
                                        </p:attrNameLst>
                                      </p:cBhvr>
                                      <p:tavLst>
                                        <p:tav tm="0">
                                          <p:val>
                                            <p:strVal val="1+#ppt_w/2"/>
                                          </p:val>
                                        </p:tav>
                                        <p:tav tm="100000">
                                          <p:val>
                                            <p:strVal val="#ppt_x"/>
                                          </p:val>
                                        </p:tav>
                                      </p:tavLst>
                                    </p:anim>
                                    <p:anim calcmode="lin" valueType="num">
                                      <p:cBhvr additive="base">
                                        <p:cTn id="42" dur="750" fill="hold"/>
                                        <p:tgtEl>
                                          <p:spTgt spid="3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17" grpId="0" animBg="1"/>
      <p:bldP spid="18" grpId="0" animBg="1"/>
      <p:bldP spid="19" grpId="0" animBg="1"/>
      <p:bldP spid="20" grpId="0" animBg="1"/>
      <p:bldP spid="31" grpId="0"/>
      <p:bldP spid="3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
            <a:ext cx="12192000" cy="8128000"/>
          </a:xfrm>
          <a:prstGeom prst="rect">
            <a:avLst/>
          </a:prstGeom>
        </p:spPr>
      </p:pic>
      <p:sp>
        <p:nvSpPr>
          <p:cNvPr id="15" name="矩形 14"/>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924983"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3.5</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大数据技术</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学论网www.xuelun.me-矩形 1"/>
          <p:cNvSpPr/>
          <p:nvPr/>
        </p:nvSpPr>
        <p:spPr>
          <a:xfrm>
            <a:off x="905347" y="2840485"/>
            <a:ext cx="1574943" cy="1260000"/>
          </a:xfrm>
          <a:prstGeom prst="rect">
            <a:avLst/>
          </a:prstGeom>
          <a:solidFill>
            <a:srgbClr val="1E2B57"/>
          </a:solidFill>
          <a:ln w="19050">
            <a:solidFill>
              <a:srgbClr val="1E2B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分布式计算</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18" name="学论网www.xuelun.me-矩形 4"/>
          <p:cNvSpPr/>
          <p:nvPr/>
        </p:nvSpPr>
        <p:spPr>
          <a:xfrm>
            <a:off x="2606542" y="2840485"/>
            <a:ext cx="8268057" cy="1260000"/>
          </a:xfrm>
          <a:prstGeom prst="rect">
            <a:avLst/>
          </a:prstGeom>
          <a:noFill/>
          <a:ln w="19050">
            <a:solidFill>
              <a:srgbClr val="1E2B5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19" name="学论网www.xuelun.me-矩形 1"/>
          <p:cNvSpPr/>
          <p:nvPr/>
        </p:nvSpPr>
        <p:spPr>
          <a:xfrm>
            <a:off x="905347" y="4313685"/>
            <a:ext cx="1574943" cy="1260000"/>
          </a:xfrm>
          <a:prstGeom prst="rect">
            <a:avLst/>
          </a:prstGeom>
          <a:solidFill>
            <a:srgbClr val="1E2B57"/>
          </a:solidFill>
          <a:ln w="19050">
            <a:solidFill>
              <a:srgbClr val="1E2B5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kern="0" dirty="0">
                <a:gradFill>
                  <a:gsLst>
                    <a:gs pos="100000">
                      <a:schemeClr val="bg1"/>
                    </a:gs>
                    <a:gs pos="0">
                      <a:schemeClr val="bg1">
                        <a:lumMod val="95000"/>
                      </a:schemeClr>
                    </a:gs>
                  </a:gsLst>
                  <a:path path="circle">
                    <a:fillToRect l="100000" b="100000"/>
                  </a:path>
                </a:gradFill>
                <a:ea typeface="微软雅黑" panose="020B0503020204020204" pitchFamily="34" charset="-122"/>
              </a:rPr>
              <a:t>实时数据处理</a:t>
            </a:r>
            <a:endParaRPr lang="en-US" altLang="zh-CN"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20" name="学论网www.xuelun.me-矩形 4"/>
          <p:cNvSpPr/>
          <p:nvPr/>
        </p:nvSpPr>
        <p:spPr>
          <a:xfrm>
            <a:off x="2606542" y="4313685"/>
            <a:ext cx="8268057" cy="1260000"/>
          </a:xfrm>
          <a:prstGeom prst="rect">
            <a:avLst/>
          </a:prstGeom>
          <a:noFill/>
          <a:ln w="19050">
            <a:solidFill>
              <a:srgbClr val="1E2B57"/>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endParaRPr>
          </a:p>
        </p:txBody>
      </p:sp>
      <p:sp>
        <p:nvSpPr>
          <p:cNvPr id="31" name="矩形 30"/>
          <p:cNvSpPr/>
          <p:nvPr/>
        </p:nvSpPr>
        <p:spPr>
          <a:xfrm>
            <a:off x="2783592" y="2969510"/>
            <a:ext cx="7988729" cy="369332"/>
          </a:xfrm>
          <a:prstGeom prst="rect">
            <a:avLst/>
          </a:prstGeom>
        </p:spPr>
        <p:txBody>
          <a:bodyPr wrap="square">
            <a:spAutoFit/>
          </a:bodyPr>
          <a:lstStyle/>
          <a:p>
            <a:r>
              <a:rPr lang="zh-CN" altLang="en-US" dirty="0"/>
              <a:t>利用</a:t>
            </a:r>
            <a:r>
              <a:rPr lang="en-US" altLang="zh-CN" dirty="0"/>
              <a:t>Hadoop</a:t>
            </a:r>
            <a:r>
              <a:rPr lang="zh-CN" altLang="en-US" dirty="0"/>
              <a:t>、</a:t>
            </a:r>
            <a:r>
              <a:rPr lang="en-US" altLang="zh-CN" dirty="0"/>
              <a:t>Spark</a:t>
            </a:r>
            <a:r>
              <a:rPr lang="zh-CN" altLang="en-US" dirty="0"/>
              <a:t>等框架处理大规模网络数据，支持复杂的数据处理和存储。</a:t>
            </a:r>
            <a:endParaRPr lang="zh-CN" altLang="en-US" sz="1600" dirty="0"/>
          </a:p>
        </p:txBody>
      </p:sp>
      <p:sp>
        <p:nvSpPr>
          <p:cNvPr id="32" name="文本框 31"/>
          <p:cNvSpPr txBox="1"/>
          <p:nvPr/>
        </p:nvSpPr>
        <p:spPr>
          <a:xfrm>
            <a:off x="2695443" y="4447986"/>
            <a:ext cx="8090258" cy="369332"/>
          </a:xfrm>
          <a:prstGeom prst="rect">
            <a:avLst/>
          </a:prstGeom>
          <a:noFill/>
        </p:spPr>
        <p:txBody>
          <a:bodyPr wrap="square" rtlCol="0">
            <a:spAutoFit/>
          </a:bodyPr>
          <a:lstStyle/>
          <a:p>
            <a:r>
              <a:rPr lang="zh-CN" altLang="en-US" dirty="0"/>
              <a:t>使用</a:t>
            </a:r>
            <a:r>
              <a:rPr lang="en-US" altLang="zh-CN" dirty="0"/>
              <a:t>Apache Kafka</a:t>
            </a:r>
            <a:r>
              <a:rPr lang="zh-CN" altLang="en-US" dirty="0"/>
              <a:t>、</a:t>
            </a:r>
            <a:r>
              <a:rPr lang="en-US" altLang="zh-CN" dirty="0"/>
              <a:t>Apache Storm</a:t>
            </a:r>
            <a:r>
              <a:rPr lang="zh-CN" altLang="en-US" dirty="0"/>
              <a:t>等工具进行实时数据流的分析和处理。</a:t>
            </a:r>
            <a:endParaRPr lang="zh-CN" altLang="en-US" sz="1600" dirty="0"/>
          </a:p>
        </p:txBody>
      </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17"/>
                                        </p:tgtEl>
                                        <p:attrNameLst>
                                          <p:attrName>style.visibility</p:attrName>
                                        </p:attrNameLst>
                                      </p:cBhvr>
                                      <p:to>
                                        <p:strVal val="visible"/>
                                      </p:to>
                                    </p:set>
                                    <p:anim calcmode="lin" valueType="num">
                                      <p:cBhvr>
                                        <p:cTn id="14" dur="500" fill="hold"/>
                                        <p:tgtEl>
                                          <p:spTgt spid="17"/>
                                        </p:tgtEl>
                                        <p:attrNameLst>
                                          <p:attrName>ppt_w</p:attrName>
                                        </p:attrNameLst>
                                      </p:cBhvr>
                                      <p:tavLst>
                                        <p:tav tm="0">
                                          <p:val>
                                            <p:fltVal val="0"/>
                                          </p:val>
                                        </p:tav>
                                        <p:tav tm="100000">
                                          <p:val>
                                            <p:strVal val="#ppt_w"/>
                                          </p:val>
                                        </p:tav>
                                      </p:tavLst>
                                    </p:anim>
                                    <p:anim calcmode="lin" valueType="num">
                                      <p:cBhvr>
                                        <p:cTn id="15" dur="500" fill="hold"/>
                                        <p:tgtEl>
                                          <p:spTgt spid="17"/>
                                        </p:tgtEl>
                                        <p:attrNameLst>
                                          <p:attrName>ppt_h</p:attrName>
                                        </p:attrNameLst>
                                      </p:cBhvr>
                                      <p:tavLst>
                                        <p:tav tm="0">
                                          <p:val>
                                            <p:fltVal val="0"/>
                                          </p:val>
                                        </p:tav>
                                        <p:tav tm="100000">
                                          <p:val>
                                            <p:strVal val="#ppt_h"/>
                                          </p:val>
                                        </p:tav>
                                      </p:tavLst>
                                    </p:anim>
                                    <p:animEffect transition="in" filter="fade">
                                      <p:cBhvr>
                                        <p:cTn id="16" dur="500"/>
                                        <p:tgtEl>
                                          <p:spTgt spid="17"/>
                                        </p:tgtEl>
                                      </p:cBhvr>
                                    </p:animEffect>
                                  </p:childTnLst>
                                </p:cTn>
                              </p:par>
                            </p:childTnLst>
                          </p:cTn>
                        </p:par>
                        <p:par>
                          <p:cTn id="17" fill="hold">
                            <p:stCondLst>
                              <p:cond delay="1000"/>
                            </p:stCondLst>
                            <p:childTnLst>
                              <p:par>
                                <p:cTn id="18" presetID="2" presetClass="entr" presetSubtype="2" decel="53300" fill="hold" grpId="0" nodeType="after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750" fill="hold"/>
                                        <p:tgtEl>
                                          <p:spTgt spid="18"/>
                                        </p:tgtEl>
                                        <p:attrNameLst>
                                          <p:attrName>ppt_x</p:attrName>
                                        </p:attrNameLst>
                                      </p:cBhvr>
                                      <p:tavLst>
                                        <p:tav tm="0">
                                          <p:val>
                                            <p:strVal val="1+#ppt_w/2"/>
                                          </p:val>
                                        </p:tav>
                                        <p:tav tm="100000">
                                          <p:val>
                                            <p:strVal val="#ppt_x"/>
                                          </p:val>
                                        </p:tav>
                                      </p:tavLst>
                                    </p:anim>
                                    <p:anim calcmode="lin" valueType="num">
                                      <p:cBhvr additive="base">
                                        <p:cTn id="21" dur="750" fill="hold"/>
                                        <p:tgtEl>
                                          <p:spTgt spid="18"/>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2" presetClass="entr" presetSubtype="2" decel="53300" fill="hold" grpId="0" nodeType="afterEffect">
                                  <p:stCondLst>
                                    <p:cond delay="0"/>
                                  </p:stCondLst>
                                  <p:childTnLst>
                                    <p:set>
                                      <p:cBhvr>
                                        <p:cTn id="24" dur="1" fill="hold">
                                          <p:stCondLst>
                                            <p:cond delay="0"/>
                                          </p:stCondLst>
                                        </p:cTn>
                                        <p:tgtEl>
                                          <p:spTgt spid="31"/>
                                        </p:tgtEl>
                                        <p:attrNameLst>
                                          <p:attrName>style.visibility</p:attrName>
                                        </p:attrNameLst>
                                      </p:cBhvr>
                                      <p:to>
                                        <p:strVal val="visible"/>
                                      </p:to>
                                    </p:set>
                                    <p:anim calcmode="lin" valueType="num">
                                      <p:cBhvr additive="base">
                                        <p:cTn id="25" dur="750" fill="hold"/>
                                        <p:tgtEl>
                                          <p:spTgt spid="31"/>
                                        </p:tgtEl>
                                        <p:attrNameLst>
                                          <p:attrName>ppt_x</p:attrName>
                                        </p:attrNameLst>
                                      </p:cBhvr>
                                      <p:tavLst>
                                        <p:tav tm="0">
                                          <p:val>
                                            <p:strVal val="1+#ppt_w/2"/>
                                          </p:val>
                                        </p:tav>
                                        <p:tav tm="100000">
                                          <p:val>
                                            <p:strVal val="#ppt_x"/>
                                          </p:val>
                                        </p:tav>
                                      </p:tavLst>
                                    </p:anim>
                                    <p:anim calcmode="lin" valueType="num">
                                      <p:cBhvr additive="base">
                                        <p:cTn id="26" dur="750" fill="hold"/>
                                        <p:tgtEl>
                                          <p:spTgt spid="31"/>
                                        </p:tgtEl>
                                        <p:attrNameLst>
                                          <p:attrName>ppt_y</p:attrName>
                                        </p:attrNameLst>
                                      </p:cBhvr>
                                      <p:tavLst>
                                        <p:tav tm="0">
                                          <p:val>
                                            <p:strVal val="#ppt_y"/>
                                          </p:val>
                                        </p:tav>
                                        <p:tav tm="100000">
                                          <p:val>
                                            <p:strVal val="#ppt_y"/>
                                          </p:val>
                                        </p:tav>
                                      </p:tavLst>
                                    </p:anim>
                                  </p:childTnLst>
                                </p:cTn>
                              </p:par>
                            </p:childTnLst>
                          </p:cTn>
                        </p:par>
                        <p:par>
                          <p:cTn id="27" fill="hold">
                            <p:stCondLst>
                              <p:cond delay="3000"/>
                            </p:stCondLst>
                            <p:childTnLst>
                              <p:par>
                                <p:cTn id="28" presetID="53" presetClass="entr" presetSubtype="16" fill="hold" grpId="0" nodeType="after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p:cTn id="30" dur="500" fill="hold"/>
                                        <p:tgtEl>
                                          <p:spTgt spid="19"/>
                                        </p:tgtEl>
                                        <p:attrNameLst>
                                          <p:attrName>ppt_w</p:attrName>
                                        </p:attrNameLst>
                                      </p:cBhvr>
                                      <p:tavLst>
                                        <p:tav tm="0">
                                          <p:val>
                                            <p:fltVal val="0"/>
                                          </p:val>
                                        </p:tav>
                                        <p:tav tm="100000">
                                          <p:val>
                                            <p:strVal val="#ppt_w"/>
                                          </p:val>
                                        </p:tav>
                                      </p:tavLst>
                                    </p:anim>
                                    <p:anim calcmode="lin" valueType="num">
                                      <p:cBhvr>
                                        <p:cTn id="31" dur="500" fill="hold"/>
                                        <p:tgtEl>
                                          <p:spTgt spid="19"/>
                                        </p:tgtEl>
                                        <p:attrNameLst>
                                          <p:attrName>ppt_h</p:attrName>
                                        </p:attrNameLst>
                                      </p:cBhvr>
                                      <p:tavLst>
                                        <p:tav tm="0">
                                          <p:val>
                                            <p:fltVal val="0"/>
                                          </p:val>
                                        </p:tav>
                                        <p:tav tm="100000">
                                          <p:val>
                                            <p:strVal val="#ppt_h"/>
                                          </p:val>
                                        </p:tav>
                                      </p:tavLst>
                                    </p:anim>
                                    <p:animEffect transition="in" filter="fade">
                                      <p:cBhvr>
                                        <p:cTn id="32" dur="500"/>
                                        <p:tgtEl>
                                          <p:spTgt spid="19"/>
                                        </p:tgtEl>
                                      </p:cBhvr>
                                    </p:animEffect>
                                  </p:childTnLst>
                                </p:cTn>
                              </p:par>
                            </p:childTnLst>
                          </p:cTn>
                        </p:par>
                        <p:par>
                          <p:cTn id="33" fill="hold">
                            <p:stCondLst>
                              <p:cond delay="3500"/>
                            </p:stCondLst>
                            <p:childTnLst>
                              <p:par>
                                <p:cTn id="34" presetID="2" presetClass="entr" presetSubtype="2" decel="53300" fill="hold" grpId="0" nodeType="afterEffect">
                                  <p:stCondLst>
                                    <p:cond delay="0"/>
                                  </p:stCondLst>
                                  <p:childTnLst>
                                    <p:set>
                                      <p:cBhvr>
                                        <p:cTn id="35" dur="1" fill="hold">
                                          <p:stCondLst>
                                            <p:cond delay="0"/>
                                          </p:stCondLst>
                                        </p:cTn>
                                        <p:tgtEl>
                                          <p:spTgt spid="20"/>
                                        </p:tgtEl>
                                        <p:attrNameLst>
                                          <p:attrName>style.visibility</p:attrName>
                                        </p:attrNameLst>
                                      </p:cBhvr>
                                      <p:to>
                                        <p:strVal val="visible"/>
                                      </p:to>
                                    </p:set>
                                    <p:anim calcmode="lin" valueType="num">
                                      <p:cBhvr additive="base">
                                        <p:cTn id="36" dur="750" fill="hold"/>
                                        <p:tgtEl>
                                          <p:spTgt spid="20"/>
                                        </p:tgtEl>
                                        <p:attrNameLst>
                                          <p:attrName>ppt_x</p:attrName>
                                        </p:attrNameLst>
                                      </p:cBhvr>
                                      <p:tavLst>
                                        <p:tav tm="0">
                                          <p:val>
                                            <p:strVal val="1+#ppt_w/2"/>
                                          </p:val>
                                        </p:tav>
                                        <p:tav tm="100000">
                                          <p:val>
                                            <p:strVal val="#ppt_x"/>
                                          </p:val>
                                        </p:tav>
                                      </p:tavLst>
                                    </p:anim>
                                    <p:anim calcmode="lin" valueType="num">
                                      <p:cBhvr additive="base">
                                        <p:cTn id="37" dur="750" fill="hold"/>
                                        <p:tgtEl>
                                          <p:spTgt spid="20"/>
                                        </p:tgtEl>
                                        <p:attrNameLst>
                                          <p:attrName>ppt_y</p:attrName>
                                        </p:attrNameLst>
                                      </p:cBhvr>
                                      <p:tavLst>
                                        <p:tav tm="0">
                                          <p:val>
                                            <p:strVal val="#ppt_y"/>
                                          </p:val>
                                        </p:tav>
                                        <p:tav tm="100000">
                                          <p:val>
                                            <p:strVal val="#ppt_y"/>
                                          </p:val>
                                        </p:tav>
                                      </p:tavLst>
                                    </p:anim>
                                  </p:childTnLst>
                                </p:cTn>
                              </p:par>
                            </p:childTnLst>
                          </p:cTn>
                        </p:par>
                        <p:par>
                          <p:cTn id="38" fill="hold">
                            <p:stCondLst>
                              <p:cond delay="4500"/>
                            </p:stCondLst>
                            <p:childTnLst>
                              <p:par>
                                <p:cTn id="39" presetID="2" presetClass="entr" presetSubtype="2" decel="53300" fill="hold" grpId="0" nodeType="afterEffect">
                                  <p:stCondLst>
                                    <p:cond delay="0"/>
                                  </p:stCondLst>
                                  <p:childTnLst>
                                    <p:set>
                                      <p:cBhvr>
                                        <p:cTn id="40" dur="1" fill="hold">
                                          <p:stCondLst>
                                            <p:cond delay="0"/>
                                          </p:stCondLst>
                                        </p:cTn>
                                        <p:tgtEl>
                                          <p:spTgt spid="32"/>
                                        </p:tgtEl>
                                        <p:attrNameLst>
                                          <p:attrName>style.visibility</p:attrName>
                                        </p:attrNameLst>
                                      </p:cBhvr>
                                      <p:to>
                                        <p:strVal val="visible"/>
                                      </p:to>
                                    </p:set>
                                    <p:anim calcmode="lin" valueType="num">
                                      <p:cBhvr additive="base">
                                        <p:cTn id="41" dur="750" fill="hold"/>
                                        <p:tgtEl>
                                          <p:spTgt spid="32"/>
                                        </p:tgtEl>
                                        <p:attrNameLst>
                                          <p:attrName>ppt_x</p:attrName>
                                        </p:attrNameLst>
                                      </p:cBhvr>
                                      <p:tavLst>
                                        <p:tav tm="0">
                                          <p:val>
                                            <p:strVal val="1+#ppt_w/2"/>
                                          </p:val>
                                        </p:tav>
                                        <p:tav tm="100000">
                                          <p:val>
                                            <p:strVal val="#ppt_x"/>
                                          </p:val>
                                        </p:tav>
                                      </p:tavLst>
                                    </p:anim>
                                    <p:anim calcmode="lin" valueType="num">
                                      <p:cBhvr additive="base">
                                        <p:cTn id="42" dur="750" fill="hold"/>
                                        <p:tgtEl>
                                          <p:spTgt spid="3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17" grpId="0" animBg="1"/>
      <p:bldP spid="18" grpId="0" animBg="1"/>
      <p:bldP spid="19" grpId="0" animBg="1"/>
      <p:bldP spid="20" grpId="0" animBg="1"/>
      <p:bldP spid="31" grpId="0"/>
      <p:bldP spid="3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463072" y="0"/>
            <a:ext cx="3858228" cy="6858000"/>
          </a:xfrm>
          <a:prstGeom prst="rect">
            <a:avLst/>
          </a:prstGeom>
        </p:spPr>
      </p:pic>
      <p:sp>
        <p:nvSpPr>
          <p:cNvPr id="3" name="矩形 2"/>
          <p:cNvSpPr/>
          <p:nvPr/>
        </p:nvSpPr>
        <p:spPr>
          <a:xfrm rot="5400000">
            <a:off x="-36814" y="1499886"/>
            <a:ext cx="6858000" cy="3858228"/>
          </a:xfrm>
          <a:prstGeom prst="rect">
            <a:avLst/>
          </a:prstGeom>
          <a:gradFill>
            <a:gsLst>
              <a:gs pos="0">
                <a:srgbClr val="134263"/>
              </a:gs>
              <a:gs pos="59000">
                <a:schemeClr val="accent4">
                  <a:lumMod val="75000"/>
                  <a:alpha val="45000"/>
                </a:schemeClr>
              </a:gs>
              <a:gs pos="99000">
                <a:schemeClr val="accent4">
                  <a:lumMod val="40000"/>
                  <a:lumOff val="60000"/>
                  <a:alpha val="39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366908" y="2563476"/>
            <a:ext cx="1209562" cy="461665"/>
          </a:xfrm>
          <a:prstGeom prst="rect">
            <a:avLst/>
          </a:prstGeom>
          <a:noFill/>
        </p:spPr>
        <p:txBody>
          <a:bodyPr wrap="none" rtlCol="0">
            <a:spAutoFit/>
          </a:bodyPr>
          <a:lstStyle/>
          <a:p>
            <a:r>
              <a:rPr lang="en-US" altLang="zh-CN" sz="2400" dirty="0">
                <a:solidFill>
                  <a:srgbClr val="1E2B57"/>
                </a:solidFill>
                <a:latin typeface="微软雅黑" panose="020B0503020204020204" pitchFamily="34" charset="-122"/>
                <a:ea typeface="微软雅黑" panose="020B0503020204020204" pitchFamily="34" charset="-122"/>
              </a:rPr>
              <a:t>Part.04</a:t>
            </a:r>
            <a:endParaRPr lang="en-US" altLang="zh-CN" sz="2400" dirty="0">
              <a:solidFill>
                <a:srgbClr val="1E2B57"/>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5742305" y="3253740"/>
            <a:ext cx="6007100" cy="645160"/>
          </a:xfrm>
          <a:prstGeom prst="rect">
            <a:avLst/>
          </a:prstGeom>
          <a:noFill/>
          <a:ln>
            <a:noFill/>
          </a:ln>
        </p:spPr>
        <p:txBody>
          <a:bodyPr wrap="square" rtlCol="0">
            <a:spAutoFit/>
          </a:bodyPr>
          <a:lstStyle/>
          <a:p>
            <a:pPr indent="457200" algn="ctr"/>
            <a:r>
              <a:rPr lang="zh-CN" altLang="en-US" sz="3600" b="1" spc="600" dirty="0">
                <a:solidFill>
                  <a:srgbClr val="1E2B57"/>
                </a:solidFill>
                <a:latin typeface="微软雅黑" panose="020B0503020204020204" pitchFamily="34" charset="-122"/>
                <a:ea typeface="微软雅黑" panose="020B0503020204020204" pitchFamily="34" charset="-122"/>
              </a:rPr>
              <a:t>数据挖掘技术相关应用</a:t>
            </a:r>
            <a:endParaRPr lang="zh-CN" altLang="en-US" sz="3600" b="1" spc="600" dirty="0">
              <a:solidFill>
                <a:srgbClr val="1E2B57"/>
              </a:solidFill>
              <a:latin typeface="微软雅黑" panose="020B0503020204020204" pitchFamily="34" charset="-122"/>
              <a:ea typeface="微软雅黑" panose="020B0503020204020204" pitchFamily="34" charset="-122"/>
            </a:endParaRPr>
          </a:p>
        </p:txBody>
      </p:sp>
      <p:sp>
        <p:nvSpPr>
          <p:cNvPr id="6" name="矩形 5"/>
          <p:cNvSpPr/>
          <p:nvPr/>
        </p:nvSpPr>
        <p:spPr>
          <a:xfrm>
            <a:off x="11964688" y="0"/>
            <a:ext cx="226979" cy="6858000"/>
          </a:xfrm>
          <a:prstGeom prst="rect">
            <a:avLst/>
          </a:prstGeom>
          <a:solidFill>
            <a:srgbClr val="13426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par>
                          <p:cTn id="15" fill="hold">
                            <p:stCondLst>
                              <p:cond delay="1500"/>
                            </p:stCondLst>
                            <p:childTnLst>
                              <p:par>
                                <p:cTn id="16" presetID="50" presetClass="entr" presetSubtype="0" decel="100000"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1000" fill="hold"/>
                                        <p:tgtEl>
                                          <p:spTgt spid="9"/>
                                        </p:tgtEl>
                                        <p:attrNameLst>
                                          <p:attrName>ppt_w</p:attrName>
                                        </p:attrNameLst>
                                      </p:cBhvr>
                                      <p:tavLst>
                                        <p:tav tm="0">
                                          <p:val>
                                            <p:strVal val="#ppt_w+.3"/>
                                          </p:val>
                                        </p:tav>
                                        <p:tav tm="100000">
                                          <p:val>
                                            <p:strVal val="#ppt_w"/>
                                          </p:val>
                                        </p:tav>
                                      </p:tavLst>
                                    </p:anim>
                                    <p:anim calcmode="lin" valueType="num">
                                      <p:cBhvr>
                                        <p:cTn id="19" dur="1000" fill="hold"/>
                                        <p:tgtEl>
                                          <p:spTgt spid="9"/>
                                        </p:tgtEl>
                                        <p:attrNameLst>
                                          <p:attrName>ppt_h</p:attrName>
                                        </p:attrNameLst>
                                      </p:cBhvr>
                                      <p:tavLst>
                                        <p:tav tm="0">
                                          <p:val>
                                            <p:strVal val="#ppt_h"/>
                                          </p:val>
                                        </p:tav>
                                        <p:tav tm="100000">
                                          <p:val>
                                            <p:strVal val="#ppt_h"/>
                                          </p:val>
                                        </p:tav>
                                      </p:tavLst>
                                    </p:anim>
                                    <p:animEffect transition="in" filter="fade">
                                      <p:cBhvr>
                                        <p:cTn id="20"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8" grpId="0"/>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05000" y="-1"/>
            <a:ext cx="10287000" cy="6858000"/>
          </a:xfrm>
          <a:prstGeom prst="rect">
            <a:avLst/>
          </a:prstGeom>
        </p:spPr>
      </p:pic>
      <p:sp>
        <p:nvSpPr>
          <p:cNvPr id="17" name="圆角矩形 16"/>
          <p:cNvSpPr/>
          <p:nvPr/>
        </p:nvSpPr>
        <p:spPr>
          <a:xfrm>
            <a:off x="-1791046" y="1892300"/>
            <a:ext cx="5651845" cy="3073400"/>
          </a:xfrm>
          <a:prstGeom prst="roundRect">
            <a:avLst>
              <a:gd name="adj" fmla="val 50000"/>
            </a:avLst>
          </a:prstGeom>
          <a:solidFill>
            <a:srgbClr val="1E2B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C3300"/>
              </a:solidFill>
            </a:endParaRPr>
          </a:p>
        </p:txBody>
      </p:sp>
      <p:sp>
        <p:nvSpPr>
          <p:cNvPr id="2" name="圆角矩形 1"/>
          <p:cNvSpPr/>
          <p:nvPr/>
        </p:nvSpPr>
        <p:spPr>
          <a:xfrm>
            <a:off x="-1556426" y="1998319"/>
            <a:ext cx="5261917" cy="2861362"/>
          </a:xfrm>
          <a:prstGeom prst="roundRect">
            <a:avLst>
              <a:gd name="adj" fmla="val 50000"/>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圆角矩形 4"/>
          <p:cNvSpPr/>
          <p:nvPr>
            <p:custDataLst>
              <p:tags r:id="rId2"/>
            </p:custDataLst>
          </p:nvPr>
        </p:nvSpPr>
        <p:spPr>
          <a:xfrm>
            <a:off x="5642044" y="1204577"/>
            <a:ext cx="911156" cy="577144"/>
          </a:xfrm>
          <a:prstGeom prst="roundRect">
            <a:avLst>
              <a:gd name="adj" fmla="val 50000"/>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01</a:t>
            </a:r>
            <a:endParaRPr lang="zh-CN" altLang="en-US" b="1" dirty="0"/>
          </a:p>
        </p:txBody>
      </p:sp>
      <p:sp>
        <p:nvSpPr>
          <p:cNvPr id="6" name="圆角矩形 5"/>
          <p:cNvSpPr/>
          <p:nvPr>
            <p:custDataLst>
              <p:tags r:id="rId3"/>
            </p:custDataLst>
          </p:nvPr>
        </p:nvSpPr>
        <p:spPr>
          <a:xfrm>
            <a:off x="5642044" y="2172502"/>
            <a:ext cx="911156" cy="577144"/>
          </a:xfrm>
          <a:prstGeom prst="roundRect">
            <a:avLst>
              <a:gd name="adj" fmla="val 50000"/>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02</a:t>
            </a:r>
            <a:endParaRPr lang="zh-CN" altLang="en-US" b="1" dirty="0"/>
          </a:p>
        </p:txBody>
      </p:sp>
      <p:sp>
        <p:nvSpPr>
          <p:cNvPr id="7" name="圆角矩形 6"/>
          <p:cNvSpPr/>
          <p:nvPr>
            <p:custDataLst>
              <p:tags r:id="rId4"/>
            </p:custDataLst>
          </p:nvPr>
        </p:nvSpPr>
        <p:spPr>
          <a:xfrm>
            <a:off x="5642044" y="3140427"/>
            <a:ext cx="911156" cy="577144"/>
          </a:xfrm>
          <a:prstGeom prst="roundRect">
            <a:avLst>
              <a:gd name="adj" fmla="val 50000"/>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03</a:t>
            </a:r>
            <a:endParaRPr lang="zh-CN" altLang="en-US" b="1" dirty="0"/>
          </a:p>
        </p:txBody>
      </p:sp>
      <p:sp>
        <p:nvSpPr>
          <p:cNvPr id="8" name="圆角矩形 7"/>
          <p:cNvSpPr/>
          <p:nvPr>
            <p:custDataLst>
              <p:tags r:id="rId5"/>
            </p:custDataLst>
          </p:nvPr>
        </p:nvSpPr>
        <p:spPr>
          <a:xfrm>
            <a:off x="5642044" y="4108352"/>
            <a:ext cx="911156" cy="577144"/>
          </a:xfrm>
          <a:prstGeom prst="roundRect">
            <a:avLst>
              <a:gd name="adj" fmla="val 50000"/>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04</a:t>
            </a:r>
            <a:endParaRPr lang="zh-CN" altLang="en-US" b="1" dirty="0"/>
          </a:p>
        </p:txBody>
      </p:sp>
      <p:sp>
        <p:nvSpPr>
          <p:cNvPr id="9" name="圆角矩形 8"/>
          <p:cNvSpPr/>
          <p:nvPr>
            <p:custDataLst>
              <p:tags r:id="rId6"/>
            </p:custDataLst>
          </p:nvPr>
        </p:nvSpPr>
        <p:spPr>
          <a:xfrm>
            <a:off x="5642044" y="5076279"/>
            <a:ext cx="911156" cy="577144"/>
          </a:xfrm>
          <a:prstGeom prst="roundRect">
            <a:avLst>
              <a:gd name="adj" fmla="val 50000"/>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05</a:t>
            </a:r>
            <a:endParaRPr lang="zh-CN" altLang="en-US" b="1" dirty="0"/>
          </a:p>
        </p:txBody>
      </p:sp>
      <p:sp>
        <p:nvSpPr>
          <p:cNvPr id="59" name="圆角矩形 58"/>
          <p:cNvSpPr/>
          <p:nvPr>
            <p:custDataLst>
              <p:tags r:id="rId7"/>
            </p:custDataLst>
          </p:nvPr>
        </p:nvSpPr>
        <p:spPr>
          <a:xfrm>
            <a:off x="6746944" y="1204577"/>
            <a:ext cx="3476556" cy="577144"/>
          </a:xfrm>
          <a:prstGeom prst="roundRect">
            <a:avLst>
              <a:gd name="adj" fmla="val 50000"/>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背景与概述</a:t>
            </a:r>
            <a:endParaRPr lang="zh-CN" altLang="en-US" sz="2000" b="1" dirty="0"/>
          </a:p>
        </p:txBody>
      </p:sp>
      <p:sp>
        <p:nvSpPr>
          <p:cNvPr id="60" name="圆角矩形 59"/>
          <p:cNvSpPr/>
          <p:nvPr>
            <p:custDataLst>
              <p:tags r:id="rId8"/>
            </p:custDataLst>
          </p:nvPr>
        </p:nvSpPr>
        <p:spPr>
          <a:xfrm>
            <a:off x="6746944" y="2172502"/>
            <a:ext cx="3476556" cy="577144"/>
          </a:xfrm>
          <a:prstGeom prst="roundRect">
            <a:avLst>
              <a:gd name="adj" fmla="val 50000"/>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相近技术对比</a:t>
            </a:r>
            <a:endParaRPr lang="zh-CN" altLang="en-US" sz="2000" b="1" dirty="0"/>
          </a:p>
        </p:txBody>
      </p:sp>
      <p:sp>
        <p:nvSpPr>
          <p:cNvPr id="61" name="圆角矩形 60"/>
          <p:cNvSpPr/>
          <p:nvPr>
            <p:custDataLst>
              <p:tags r:id="rId9"/>
            </p:custDataLst>
          </p:nvPr>
        </p:nvSpPr>
        <p:spPr>
          <a:xfrm>
            <a:off x="6746944" y="3140427"/>
            <a:ext cx="3476556" cy="577144"/>
          </a:xfrm>
          <a:prstGeom prst="roundRect">
            <a:avLst>
              <a:gd name="adj" fmla="val 50000"/>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相关关键技术</a:t>
            </a:r>
            <a:endParaRPr lang="zh-CN" altLang="en-US" sz="2000" b="1" dirty="0"/>
          </a:p>
        </p:txBody>
      </p:sp>
      <p:sp>
        <p:nvSpPr>
          <p:cNvPr id="62" name="圆角矩形 61"/>
          <p:cNvSpPr/>
          <p:nvPr>
            <p:custDataLst>
              <p:tags r:id="rId10"/>
            </p:custDataLst>
          </p:nvPr>
        </p:nvSpPr>
        <p:spPr>
          <a:xfrm>
            <a:off x="6746944" y="4108352"/>
            <a:ext cx="3476556" cy="577144"/>
          </a:xfrm>
          <a:prstGeom prst="roundRect">
            <a:avLst>
              <a:gd name="adj" fmla="val 50000"/>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研究主要运用</a:t>
            </a:r>
            <a:endParaRPr lang="zh-CN" altLang="en-US" sz="2000" b="1" dirty="0"/>
          </a:p>
        </p:txBody>
      </p:sp>
      <p:sp>
        <p:nvSpPr>
          <p:cNvPr id="63" name="圆角矩形 62"/>
          <p:cNvSpPr/>
          <p:nvPr>
            <p:custDataLst>
              <p:tags r:id="rId11"/>
            </p:custDataLst>
          </p:nvPr>
        </p:nvSpPr>
        <p:spPr>
          <a:xfrm>
            <a:off x="6746944" y="5076279"/>
            <a:ext cx="3476556" cy="577144"/>
          </a:xfrm>
          <a:prstGeom prst="roundRect">
            <a:avLst>
              <a:gd name="adj" fmla="val 50000"/>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总结与展望</a:t>
            </a:r>
            <a:endParaRPr lang="zh-CN" altLang="en-US" sz="2000" b="1" dirty="0"/>
          </a:p>
        </p:txBody>
      </p:sp>
      <p:sp>
        <p:nvSpPr>
          <p:cNvPr id="64" name="TextBox 78"/>
          <p:cNvSpPr txBox="1"/>
          <p:nvPr/>
        </p:nvSpPr>
        <p:spPr>
          <a:xfrm>
            <a:off x="565975" y="3733289"/>
            <a:ext cx="2063385" cy="502766"/>
          </a:xfrm>
          <a:prstGeom prst="rect">
            <a:avLst/>
          </a:prstGeom>
          <a:noFill/>
        </p:spPr>
        <p:txBody>
          <a:bodyPr wrap="none" rtlCol="0">
            <a:spAutoFit/>
          </a:bodyPr>
          <a:lstStyle/>
          <a:p>
            <a:pPr algn="ctr"/>
            <a:r>
              <a:rPr lang="en-US" altLang="zh-CN" sz="2665" b="1" dirty="0">
                <a:solidFill>
                  <a:schemeClr val="bg1"/>
                </a:solidFill>
                <a:latin typeface="Impact MT Std" pitchFamily="34" charset="0"/>
                <a:ea typeface="微软雅黑" panose="020B0503020204020204" pitchFamily="34" charset="-122"/>
              </a:rPr>
              <a:t>CONTENTS</a:t>
            </a:r>
            <a:endParaRPr lang="zh-CN" altLang="en-US" sz="2665" b="1" dirty="0">
              <a:solidFill>
                <a:schemeClr val="bg1"/>
              </a:solidFill>
              <a:latin typeface="Impact MT Std" pitchFamily="34" charset="0"/>
              <a:ea typeface="微软雅黑" panose="020B0503020204020204" pitchFamily="34" charset="-122"/>
            </a:endParaRPr>
          </a:p>
        </p:txBody>
      </p:sp>
      <p:sp>
        <p:nvSpPr>
          <p:cNvPr id="65" name="TextBox 79"/>
          <p:cNvSpPr txBox="1"/>
          <p:nvPr/>
        </p:nvSpPr>
        <p:spPr>
          <a:xfrm>
            <a:off x="641317" y="2677173"/>
            <a:ext cx="1912703" cy="995209"/>
          </a:xfrm>
          <a:prstGeom prst="rect">
            <a:avLst/>
          </a:prstGeom>
          <a:noFill/>
        </p:spPr>
        <p:txBody>
          <a:bodyPr wrap="none" rtlCol="0">
            <a:spAutoFit/>
          </a:bodyPr>
          <a:lstStyle/>
          <a:p>
            <a:pPr algn="ctr"/>
            <a:r>
              <a:rPr lang="zh-CN" altLang="en-US" sz="5865" b="1" dirty="0">
                <a:solidFill>
                  <a:schemeClr val="bg1"/>
                </a:solidFill>
                <a:latin typeface="微软雅黑" panose="020B0503020204020204" pitchFamily="34" charset="-122"/>
                <a:ea typeface="微软雅黑" panose="020B0503020204020204" pitchFamily="34" charset="-122"/>
              </a:rPr>
              <a:t>目 录</a:t>
            </a:r>
            <a:endParaRPr lang="zh-CN" altLang="en-US" sz="5865"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0-#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decel="5330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750" fill="hold"/>
                                        <p:tgtEl>
                                          <p:spTgt spid="17"/>
                                        </p:tgtEl>
                                        <p:attrNameLst>
                                          <p:attrName>ppt_x</p:attrName>
                                        </p:attrNameLst>
                                      </p:cBhvr>
                                      <p:tavLst>
                                        <p:tav tm="0">
                                          <p:val>
                                            <p:strVal val="0-#ppt_w/2"/>
                                          </p:val>
                                        </p:tav>
                                        <p:tav tm="100000">
                                          <p:val>
                                            <p:strVal val="#ppt_x"/>
                                          </p:val>
                                        </p:tav>
                                      </p:tavLst>
                                    </p:anim>
                                    <p:anim calcmode="lin" valueType="num">
                                      <p:cBhvr additive="base">
                                        <p:cTn id="12" dur="750" fill="hold"/>
                                        <p:tgtEl>
                                          <p:spTgt spid="17"/>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childTnLst>
                                    <p:set>
                                      <p:cBhvr>
                                        <p:cTn id="15" dur="1" fill="hold">
                                          <p:stCondLst>
                                            <p:cond delay="0"/>
                                          </p:stCondLst>
                                        </p:cTn>
                                        <p:tgtEl>
                                          <p:spTgt spid="65"/>
                                        </p:tgtEl>
                                        <p:attrNameLst>
                                          <p:attrName>style.visibility</p:attrName>
                                        </p:attrNameLst>
                                      </p:cBhvr>
                                      <p:to>
                                        <p:strVal val="visible"/>
                                      </p:to>
                                    </p:set>
                                    <p:anim calcmode="lin" valueType="num">
                                      <p:cBhvr>
                                        <p:cTn id="16" dur="500" fill="hold"/>
                                        <p:tgtEl>
                                          <p:spTgt spid="65"/>
                                        </p:tgtEl>
                                        <p:attrNameLst>
                                          <p:attrName>ppt_w</p:attrName>
                                        </p:attrNameLst>
                                      </p:cBhvr>
                                      <p:tavLst>
                                        <p:tav tm="0">
                                          <p:val>
                                            <p:fltVal val="0"/>
                                          </p:val>
                                        </p:tav>
                                        <p:tav tm="100000">
                                          <p:val>
                                            <p:strVal val="#ppt_w"/>
                                          </p:val>
                                        </p:tav>
                                      </p:tavLst>
                                    </p:anim>
                                    <p:anim calcmode="lin" valueType="num">
                                      <p:cBhvr>
                                        <p:cTn id="17" dur="500" fill="hold"/>
                                        <p:tgtEl>
                                          <p:spTgt spid="65"/>
                                        </p:tgtEl>
                                        <p:attrNameLst>
                                          <p:attrName>ppt_h</p:attrName>
                                        </p:attrNameLst>
                                      </p:cBhvr>
                                      <p:tavLst>
                                        <p:tav tm="0">
                                          <p:val>
                                            <p:fltVal val="0"/>
                                          </p:val>
                                        </p:tav>
                                        <p:tav tm="100000">
                                          <p:val>
                                            <p:strVal val="#ppt_h"/>
                                          </p:val>
                                        </p:tav>
                                      </p:tavLst>
                                    </p:anim>
                                    <p:animEffect transition="in" filter="fade">
                                      <p:cBhvr>
                                        <p:cTn id="18" dur="500"/>
                                        <p:tgtEl>
                                          <p:spTgt spid="65"/>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64"/>
                                        </p:tgtEl>
                                        <p:attrNameLst>
                                          <p:attrName>style.visibility</p:attrName>
                                        </p:attrNameLst>
                                      </p:cBhvr>
                                      <p:to>
                                        <p:strVal val="visible"/>
                                      </p:to>
                                    </p:set>
                                    <p:anim calcmode="lin" valueType="num">
                                      <p:cBhvr>
                                        <p:cTn id="21" dur="500" fill="hold"/>
                                        <p:tgtEl>
                                          <p:spTgt spid="64"/>
                                        </p:tgtEl>
                                        <p:attrNameLst>
                                          <p:attrName>ppt_w</p:attrName>
                                        </p:attrNameLst>
                                      </p:cBhvr>
                                      <p:tavLst>
                                        <p:tav tm="0">
                                          <p:val>
                                            <p:fltVal val="0"/>
                                          </p:val>
                                        </p:tav>
                                        <p:tav tm="100000">
                                          <p:val>
                                            <p:strVal val="#ppt_w"/>
                                          </p:val>
                                        </p:tav>
                                      </p:tavLst>
                                    </p:anim>
                                    <p:anim calcmode="lin" valueType="num">
                                      <p:cBhvr>
                                        <p:cTn id="22" dur="500" fill="hold"/>
                                        <p:tgtEl>
                                          <p:spTgt spid="64"/>
                                        </p:tgtEl>
                                        <p:attrNameLst>
                                          <p:attrName>ppt_h</p:attrName>
                                        </p:attrNameLst>
                                      </p:cBhvr>
                                      <p:tavLst>
                                        <p:tav tm="0">
                                          <p:val>
                                            <p:fltVal val="0"/>
                                          </p:val>
                                        </p:tav>
                                        <p:tav tm="100000">
                                          <p:val>
                                            <p:strVal val="#ppt_h"/>
                                          </p:val>
                                        </p:tav>
                                      </p:tavLst>
                                    </p:anim>
                                    <p:animEffect transition="in" filter="fade">
                                      <p:cBhvr>
                                        <p:cTn id="23" dur="500"/>
                                        <p:tgtEl>
                                          <p:spTgt spid="64"/>
                                        </p:tgtEl>
                                      </p:cBhvr>
                                    </p:animEffect>
                                  </p:childTnLst>
                                </p:cTn>
                              </p:par>
                            </p:childTnLst>
                          </p:cTn>
                        </p:par>
                        <p:par>
                          <p:cTn id="24" fill="hold">
                            <p:stCondLst>
                              <p:cond delay="1500"/>
                            </p:stCondLst>
                            <p:childTnLst>
                              <p:par>
                                <p:cTn id="25" presetID="53" presetClass="entr" presetSubtype="16"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p:cTn id="27" dur="500" fill="hold"/>
                                        <p:tgtEl>
                                          <p:spTgt spid="5"/>
                                        </p:tgtEl>
                                        <p:attrNameLst>
                                          <p:attrName>ppt_w</p:attrName>
                                        </p:attrNameLst>
                                      </p:cBhvr>
                                      <p:tavLst>
                                        <p:tav tm="0">
                                          <p:val>
                                            <p:fltVal val="0"/>
                                          </p:val>
                                        </p:tav>
                                        <p:tav tm="100000">
                                          <p:val>
                                            <p:strVal val="#ppt_w"/>
                                          </p:val>
                                        </p:tav>
                                      </p:tavLst>
                                    </p:anim>
                                    <p:anim calcmode="lin" valueType="num">
                                      <p:cBhvr>
                                        <p:cTn id="28" dur="500" fill="hold"/>
                                        <p:tgtEl>
                                          <p:spTgt spid="5"/>
                                        </p:tgtEl>
                                        <p:attrNameLst>
                                          <p:attrName>ppt_h</p:attrName>
                                        </p:attrNameLst>
                                      </p:cBhvr>
                                      <p:tavLst>
                                        <p:tav tm="0">
                                          <p:val>
                                            <p:fltVal val="0"/>
                                          </p:val>
                                        </p:tav>
                                        <p:tav tm="100000">
                                          <p:val>
                                            <p:strVal val="#ppt_h"/>
                                          </p:val>
                                        </p:tav>
                                      </p:tavLst>
                                    </p:anim>
                                    <p:animEffect transition="in" filter="fade">
                                      <p:cBhvr>
                                        <p:cTn id="29" dur="500"/>
                                        <p:tgtEl>
                                          <p:spTgt spid="5"/>
                                        </p:tgtEl>
                                      </p:cBhvr>
                                    </p:animEffect>
                                  </p:childTnLst>
                                </p:cTn>
                              </p:par>
                              <p:par>
                                <p:cTn id="30" presetID="2" presetClass="entr" presetSubtype="2" decel="53300" fill="hold" grpId="0" nodeType="withEffect">
                                  <p:stCondLst>
                                    <p:cond delay="250"/>
                                  </p:stCondLst>
                                  <p:childTnLst>
                                    <p:set>
                                      <p:cBhvr>
                                        <p:cTn id="31" dur="1" fill="hold">
                                          <p:stCondLst>
                                            <p:cond delay="0"/>
                                          </p:stCondLst>
                                        </p:cTn>
                                        <p:tgtEl>
                                          <p:spTgt spid="59"/>
                                        </p:tgtEl>
                                        <p:attrNameLst>
                                          <p:attrName>style.visibility</p:attrName>
                                        </p:attrNameLst>
                                      </p:cBhvr>
                                      <p:to>
                                        <p:strVal val="visible"/>
                                      </p:to>
                                    </p:set>
                                    <p:anim calcmode="lin" valueType="num">
                                      <p:cBhvr additive="base">
                                        <p:cTn id="32" dur="750" fill="hold"/>
                                        <p:tgtEl>
                                          <p:spTgt spid="59"/>
                                        </p:tgtEl>
                                        <p:attrNameLst>
                                          <p:attrName>ppt_x</p:attrName>
                                        </p:attrNameLst>
                                      </p:cBhvr>
                                      <p:tavLst>
                                        <p:tav tm="0">
                                          <p:val>
                                            <p:strVal val="1+#ppt_w/2"/>
                                          </p:val>
                                        </p:tav>
                                        <p:tav tm="100000">
                                          <p:val>
                                            <p:strVal val="#ppt_x"/>
                                          </p:val>
                                        </p:tav>
                                      </p:tavLst>
                                    </p:anim>
                                    <p:anim calcmode="lin" valueType="num">
                                      <p:cBhvr additive="base">
                                        <p:cTn id="33" dur="750" fill="hold"/>
                                        <p:tgtEl>
                                          <p:spTgt spid="59"/>
                                        </p:tgtEl>
                                        <p:attrNameLst>
                                          <p:attrName>ppt_y</p:attrName>
                                        </p:attrNameLst>
                                      </p:cBhvr>
                                      <p:tavLst>
                                        <p:tav tm="0">
                                          <p:val>
                                            <p:strVal val="#ppt_y"/>
                                          </p:val>
                                        </p:tav>
                                        <p:tav tm="100000">
                                          <p:val>
                                            <p:strVal val="#ppt_y"/>
                                          </p:val>
                                        </p:tav>
                                      </p:tavLst>
                                    </p:anim>
                                  </p:childTnLst>
                                </p:cTn>
                              </p:par>
                            </p:childTnLst>
                          </p:cTn>
                        </p:par>
                        <p:par>
                          <p:cTn id="34" fill="hold">
                            <p:stCondLst>
                              <p:cond delay="2000"/>
                            </p:stCondLst>
                            <p:childTnLst>
                              <p:par>
                                <p:cTn id="35" presetID="53" presetClass="entr" presetSubtype="16" fill="hold" grpId="0" nodeType="afterEffect">
                                  <p:stCondLst>
                                    <p:cond delay="0"/>
                                  </p:stCondLst>
                                  <p:childTnLst>
                                    <p:set>
                                      <p:cBhvr>
                                        <p:cTn id="36" dur="1" fill="hold">
                                          <p:stCondLst>
                                            <p:cond delay="0"/>
                                          </p:stCondLst>
                                        </p:cTn>
                                        <p:tgtEl>
                                          <p:spTgt spid="6"/>
                                        </p:tgtEl>
                                        <p:attrNameLst>
                                          <p:attrName>style.visibility</p:attrName>
                                        </p:attrNameLst>
                                      </p:cBhvr>
                                      <p:to>
                                        <p:strVal val="visible"/>
                                      </p:to>
                                    </p:set>
                                    <p:anim calcmode="lin" valueType="num">
                                      <p:cBhvr>
                                        <p:cTn id="37" dur="500" fill="hold"/>
                                        <p:tgtEl>
                                          <p:spTgt spid="6"/>
                                        </p:tgtEl>
                                        <p:attrNameLst>
                                          <p:attrName>ppt_w</p:attrName>
                                        </p:attrNameLst>
                                      </p:cBhvr>
                                      <p:tavLst>
                                        <p:tav tm="0">
                                          <p:val>
                                            <p:fltVal val="0"/>
                                          </p:val>
                                        </p:tav>
                                        <p:tav tm="100000">
                                          <p:val>
                                            <p:strVal val="#ppt_w"/>
                                          </p:val>
                                        </p:tav>
                                      </p:tavLst>
                                    </p:anim>
                                    <p:anim calcmode="lin" valueType="num">
                                      <p:cBhvr>
                                        <p:cTn id="38" dur="500" fill="hold"/>
                                        <p:tgtEl>
                                          <p:spTgt spid="6"/>
                                        </p:tgtEl>
                                        <p:attrNameLst>
                                          <p:attrName>ppt_h</p:attrName>
                                        </p:attrNameLst>
                                      </p:cBhvr>
                                      <p:tavLst>
                                        <p:tav tm="0">
                                          <p:val>
                                            <p:fltVal val="0"/>
                                          </p:val>
                                        </p:tav>
                                        <p:tav tm="100000">
                                          <p:val>
                                            <p:strVal val="#ppt_h"/>
                                          </p:val>
                                        </p:tav>
                                      </p:tavLst>
                                    </p:anim>
                                    <p:animEffect transition="in" filter="fade">
                                      <p:cBhvr>
                                        <p:cTn id="39" dur="500"/>
                                        <p:tgtEl>
                                          <p:spTgt spid="6"/>
                                        </p:tgtEl>
                                      </p:cBhvr>
                                    </p:animEffect>
                                  </p:childTnLst>
                                </p:cTn>
                              </p:par>
                              <p:par>
                                <p:cTn id="40" presetID="2" presetClass="entr" presetSubtype="2" decel="53300" fill="hold" grpId="0" nodeType="withEffect">
                                  <p:stCondLst>
                                    <p:cond delay="250"/>
                                  </p:stCondLst>
                                  <p:childTnLst>
                                    <p:set>
                                      <p:cBhvr>
                                        <p:cTn id="41" dur="1" fill="hold">
                                          <p:stCondLst>
                                            <p:cond delay="0"/>
                                          </p:stCondLst>
                                        </p:cTn>
                                        <p:tgtEl>
                                          <p:spTgt spid="60"/>
                                        </p:tgtEl>
                                        <p:attrNameLst>
                                          <p:attrName>style.visibility</p:attrName>
                                        </p:attrNameLst>
                                      </p:cBhvr>
                                      <p:to>
                                        <p:strVal val="visible"/>
                                      </p:to>
                                    </p:set>
                                    <p:anim calcmode="lin" valueType="num">
                                      <p:cBhvr additive="base">
                                        <p:cTn id="42" dur="750" fill="hold"/>
                                        <p:tgtEl>
                                          <p:spTgt spid="60"/>
                                        </p:tgtEl>
                                        <p:attrNameLst>
                                          <p:attrName>ppt_x</p:attrName>
                                        </p:attrNameLst>
                                      </p:cBhvr>
                                      <p:tavLst>
                                        <p:tav tm="0">
                                          <p:val>
                                            <p:strVal val="1+#ppt_w/2"/>
                                          </p:val>
                                        </p:tav>
                                        <p:tav tm="100000">
                                          <p:val>
                                            <p:strVal val="#ppt_x"/>
                                          </p:val>
                                        </p:tav>
                                      </p:tavLst>
                                    </p:anim>
                                    <p:anim calcmode="lin" valueType="num">
                                      <p:cBhvr additive="base">
                                        <p:cTn id="43" dur="750" fill="hold"/>
                                        <p:tgtEl>
                                          <p:spTgt spid="60"/>
                                        </p:tgtEl>
                                        <p:attrNameLst>
                                          <p:attrName>ppt_y</p:attrName>
                                        </p:attrNameLst>
                                      </p:cBhvr>
                                      <p:tavLst>
                                        <p:tav tm="0">
                                          <p:val>
                                            <p:strVal val="#ppt_y"/>
                                          </p:val>
                                        </p:tav>
                                        <p:tav tm="100000">
                                          <p:val>
                                            <p:strVal val="#ppt_y"/>
                                          </p:val>
                                        </p:tav>
                                      </p:tavLst>
                                    </p:anim>
                                  </p:childTnLst>
                                </p:cTn>
                              </p:par>
                            </p:childTnLst>
                          </p:cTn>
                        </p:par>
                        <p:par>
                          <p:cTn id="44" fill="hold">
                            <p:stCondLst>
                              <p:cond delay="2500"/>
                            </p:stCondLst>
                            <p:childTnLst>
                              <p:par>
                                <p:cTn id="45" presetID="53" presetClass="entr" presetSubtype="16" fill="hold" grpId="0" nodeType="afterEffect">
                                  <p:stCondLst>
                                    <p:cond delay="0"/>
                                  </p:stCondLst>
                                  <p:childTnLst>
                                    <p:set>
                                      <p:cBhvr>
                                        <p:cTn id="46" dur="1" fill="hold">
                                          <p:stCondLst>
                                            <p:cond delay="0"/>
                                          </p:stCondLst>
                                        </p:cTn>
                                        <p:tgtEl>
                                          <p:spTgt spid="7"/>
                                        </p:tgtEl>
                                        <p:attrNameLst>
                                          <p:attrName>style.visibility</p:attrName>
                                        </p:attrNameLst>
                                      </p:cBhvr>
                                      <p:to>
                                        <p:strVal val="visible"/>
                                      </p:to>
                                    </p:set>
                                    <p:anim calcmode="lin" valueType="num">
                                      <p:cBhvr>
                                        <p:cTn id="47" dur="500" fill="hold"/>
                                        <p:tgtEl>
                                          <p:spTgt spid="7"/>
                                        </p:tgtEl>
                                        <p:attrNameLst>
                                          <p:attrName>ppt_w</p:attrName>
                                        </p:attrNameLst>
                                      </p:cBhvr>
                                      <p:tavLst>
                                        <p:tav tm="0">
                                          <p:val>
                                            <p:fltVal val="0"/>
                                          </p:val>
                                        </p:tav>
                                        <p:tav tm="100000">
                                          <p:val>
                                            <p:strVal val="#ppt_w"/>
                                          </p:val>
                                        </p:tav>
                                      </p:tavLst>
                                    </p:anim>
                                    <p:anim calcmode="lin" valueType="num">
                                      <p:cBhvr>
                                        <p:cTn id="48" dur="500" fill="hold"/>
                                        <p:tgtEl>
                                          <p:spTgt spid="7"/>
                                        </p:tgtEl>
                                        <p:attrNameLst>
                                          <p:attrName>ppt_h</p:attrName>
                                        </p:attrNameLst>
                                      </p:cBhvr>
                                      <p:tavLst>
                                        <p:tav tm="0">
                                          <p:val>
                                            <p:fltVal val="0"/>
                                          </p:val>
                                        </p:tav>
                                        <p:tav tm="100000">
                                          <p:val>
                                            <p:strVal val="#ppt_h"/>
                                          </p:val>
                                        </p:tav>
                                      </p:tavLst>
                                    </p:anim>
                                    <p:animEffect transition="in" filter="fade">
                                      <p:cBhvr>
                                        <p:cTn id="49" dur="500"/>
                                        <p:tgtEl>
                                          <p:spTgt spid="7"/>
                                        </p:tgtEl>
                                      </p:cBhvr>
                                    </p:animEffect>
                                  </p:childTnLst>
                                </p:cTn>
                              </p:par>
                              <p:par>
                                <p:cTn id="50" presetID="2" presetClass="entr" presetSubtype="2" decel="53300" fill="hold" grpId="0" nodeType="withEffect">
                                  <p:stCondLst>
                                    <p:cond delay="250"/>
                                  </p:stCondLst>
                                  <p:childTnLst>
                                    <p:set>
                                      <p:cBhvr>
                                        <p:cTn id="51" dur="1" fill="hold">
                                          <p:stCondLst>
                                            <p:cond delay="0"/>
                                          </p:stCondLst>
                                        </p:cTn>
                                        <p:tgtEl>
                                          <p:spTgt spid="61"/>
                                        </p:tgtEl>
                                        <p:attrNameLst>
                                          <p:attrName>style.visibility</p:attrName>
                                        </p:attrNameLst>
                                      </p:cBhvr>
                                      <p:to>
                                        <p:strVal val="visible"/>
                                      </p:to>
                                    </p:set>
                                    <p:anim calcmode="lin" valueType="num">
                                      <p:cBhvr additive="base">
                                        <p:cTn id="52" dur="750" fill="hold"/>
                                        <p:tgtEl>
                                          <p:spTgt spid="61"/>
                                        </p:tgtEl>
                                        <p:attrNameLst>
                                          <p:attrName>ppt_x</p:attrName>
                                        </p:attrNameLst>
                                      </p:cBhvr>
                                      <p:tavLst>
                                        <p:tav tm="0">
                                          <p:val>
                                            <p:strVal val="1+#ppt_w/2"/>
                                          </p:val>
                                        </p:tav>
                                        <p:tav tm="100000">
                                          <p:val>
                                            <p:strVal val="#ppt_x"/>
                                          </p:val>
                                        </p:tav>
                                      </p:tavLst>
                                    </p:anim>
                                    <p:anim calcmode="lin" valueType="num">
                                      <p:cBhvr additive="base">
                                        <p:cTn id="53" dur="750" fill="hold"/>
                                        <p:tgtEl>
                                          <p:spTgt spid="61"/>
                                        </p:tgtEl>
                                        <p:attrNameLst>
                                          <p:attrName>ppt_y</p:attrName>
                                        </p:attrNameLst>
                                      </p:cBhvr>
                                      <p:tavLst>
                                        <p:tav tm="0">
                                          <p:val>
                                            <p:strVal val="#ppt_y"/>
                                          </p:val>
                                        </p:tav>
                                        <p:tav tm="100000">
                                          <p:val>
                                            <p:strVal val="#ppt_y"/>
                                          </p:val>
                                        </p:tav>
                                      </p:tavLst>
                                    </p:anim>
                                  </p:childTnLst>
                                </p:cTn>
                              </p:par>
                            </p:childTnLst>
                          </p:cTn>
                        </p:par>
                        <p:par>
                          <p:cTn id="54" fill="hold">
                            <p:stCondLst>
                              <p:cond delay="3000"/>
                            </p:stCondLst>
                            <p:childTnLst>
                              <p:par>
                                <p:cTn id="55" presetID="53" presetClass="entr" presetSubtype="16" fill="hold" grpId="0" nodeType="afterEffect">
                                  <p:stCondLst>
                                    <p:cond delay="0"/>
                                  </p:stCondLst>
                                  <p:childTnLst>
                                    <p:set>
                                      <p:cBhvr>
                                        <p:cTn id="56" dur="1" fill="hold">
                                          <p:stCondLst>
                                            <p:cond delay="0"/>
                                          </p:stCondLst>
                                        </p:cTn>
                                        <p:tgtEl>
                                          <p:spTgt spid="8"/>
                                        </p:tgtEl>
                                        <p:attrNameLst>
                                          <p:attrName>style.visibility</p:attrName>
                                        </p:attrNameLst>
                                      </p:cBhvr>
                                      <p:to>
                                        <p:strVal val="visible"/>
                                      </p:to>
                                    </p:set>
                                    <p:anim calcmode="lin" valueType="num">
                                      <p:cBhvr>
                                        <p:cTn id="57" dur="500" fill="hold"/>
                                        <p:tgtEl>
                                          <p:spTgt spid="8"/>
                                        </p:tgtEl>
                                        <p:attrNameLst>
                                          <p:attrName>ppt_w</p:attrName>
                                        </p:attrNameLst>
                                      </p:cBhvr>
                                      <p:tavLst>
                                        <p:tav tm="0">
                                          <p:val>
                                            <p:fltVal val="0"/>
                                          </p:val>
                                        </p:tav>
                                        <p:tav tm="100000">
                                          <p:val>
                                            <p:strVal val="#ppt_w"/>
                                          </p:val>
                                        </p:tav>
                                      </p:tavLst>
                                    </p:anim>
                                    <p:anim calcmode="lin" valueType="num">
                                      <p:cBhvr>
                                        <p:cTn id="58" dur="500" fill="hold"/>
                                        <p:tgtEl>
                                          <p:spTgt spid="8"/>
                                        </p:tgtEl>
                                        <p:attrNameLst>
                                          <p:attrName>ppt_h</p:attrName>
                                        </p:attrNameLst>
                                      </p:cBhvr>
                                      <p:tavLst>
                                        <p:tav tm="0">
                                          <p:val>
                                            <p:fltVal val="0"/>
                                          </p:val>
                                        </p:tav>
                                        <p:tav tm="100000">
                                          <p:val>
                                            <p:strVal val="#ppt_h"/>
                                          </p:val>
                                        </p:tav>
                                      </p:tavLst>
                                    </p:anim>
                                    <p:animEffect transition="in" filter="fade">
                                      <p:cBhvr>
                                        <p:cTn id="59" dur="500"/>
                                        <p:tgtEl>
                                          <p:spTgt spid="8"/>
                                        </p:tgtEl>
                                      </p:cBhvr>
                                    </p:animEffect>
                                  </p:childTnLst>
                                </p:cTn>
                              </p:par>
                              <p:par>
                                <p:cTn id="60" presetID="2" presetClass="entr" presetSubtype="2" decel="53300" fill="hold" grpId="0" nodeType="withEffect">
                                  <p:stCondLst>
                                    <p:cond delay="250"/>
                                  </p:stCondLst>
                                  <p:childTnLst>
                                    <p:set>
                                      <p:cBhvr>
                                        <p:cTn id="61" dur="1" fill="hold">
                                          <p:stCondLst>
                                            <p:cond delay="0"/>
                                          </p:stCondLst>
                                        </p:cTn>
                                        <p:tgtEl>
                                          <p:spTgt spid="62"/>
                                        </p:tgtEl>
                                        <p:attrNameLst>
                                          <p:attrName>style.visibility</p:attrName>
                                        </p:attrNameLst>
                                      </p:cBhvr>
                                      <p:to>
                                        <p:strVal val="visible"/>
                                      </p:to>
                                    </p:set>
                                    <p:anim calcmode="lin" valueType="num">
                                      <p:cBhvr additive="base">
                                        <p:cTn id="62" dur="750" fill="hold"/>
                                        <p:tgtEl>
                                          <p:spTgt spid="62"/>
                                        </p:tgtEl>
                                        <p:attrNameLst>
                                          <p:attrName>ppt_x</p:attrName>
                                        </p:attrNameLst>
                                      </p:cBhvr>
                                      <p:tavLst>
                                        <p:tav tm="0">
                                          <p:val>
                                            <p:strVal val="1+#ppt_w/2"/>
                                          </p:val>
                                        </p:tav>
                                        <p:tav tm="100000">
                                          <p:val>
                                            <p:strVal val="#ppt_x"/>
                                          </p:val>
                                        </p:tav>
                                      </p:tavLst>
                                    </p:anim>
                                    <p:anim calcmode="lin" valueType="num">
                                      <p:cBhvr additive="base">
                                        <p:cTn id="63" dur="750" fill="hold"/>
                                        <p:tgtEl>
                                          <p:spTgt spid="62"/>
                                        </p:tgtEl>
                                        <p:attrNameLst>
                                          <p:attrName>ppt_y</p:attrName>
                                        </p:attrNameLst>
                                      </p:cBhvr>
                                      <p:tavLst>
                                        <p:tav tm="0">
                                          <p:val>
                                            <p:strVal val="#ppt_y"/>
                                          </p:val>
                                        </p:tav>
                                        <p:tav tm="100000">
                                          <p:val>
                                            <p:strVal val="#ppt_y"/>
                                          </p:val>
                                        </p:tav>
                                      </p:tavLst>
                                    </p:anim>
                                  </p:childTnLst>
                                </p:cTn>
                              </p:par>
                            </p:childTnLst>
                          </p:cTn>
                        </p:par>
                        <p:par>
                          <p:cTn id="64" fill="hold">
                            <p:stCondLst>
                              <p:cond delay="3500"/>
                            </p:stCondLst>
                            <p:childTnLst>
                              <p:par>
                                <p:cTn id="65" presetID="53" presetClass="entr" presetSubtype="16" fill="hold" grpId="0" nodeType="afterEffect">
                                  <p:stCondLst>
                                    <p:cond delay="0"/>
                                  </p:stCondLst>
                                  <p:childTnLst>
                                    <p:set>
                                      <p:cBhvr>
                                        <p:cTn id="66" dur="1" fill="hold">
                                          <p:stCondLst>
                                            <p:cond delay="0"/>
                                          </p:stCondLst>
                                        </p:cTn>
                                        <p:tgtEl>
                                          <p:spTgt spid="9"/>
                                        </p:tgtEl>
                                        <p:attrNameLst>
                                          <p:attrName>style.visibility</p:attrName>
                                        </p:attrNameLst>
                                      </p:cBhvr>
                                      <p:to>
                                        <p:strVal val="visible"/>
                                      </p:to>
                                    </p:set>
                                    <p:anim calcmode="lin" valueType="num">
                                      <p:cBhvr>
                                        <p:cTn id="67" dur="500" fill="hold"/>
                                        <p:tgtEl>
                                          <p:spTgt spid="9"/>
                                        </p:tgtEl>
                                        <p:attrNameLst>
                                          <p:attrName>ppt_w</p:attrName>
                                        </p:attrNameLst>
                                      </p:cBhvr>
                                      <p:tavLst>
                                        <p:tav tm="0">
                                          <p:val>
                                            <p:fltVal val="0"/>
                                          </p:val>
                                        </p:tav>
                                        <p:tav tm="100000">
                                          <p:val>
                                            <p:strVal val="#ppt_w"/>
                                          </p:val>
                                        </p:tav>
                                      </p:tavLst>
                                    </p:anim>
                                    <p:anim calcmode="lin" valueType="num">
                                      <p:cBhvr>
                                        <p:cTn id="68" dur="500" fill="hold"/>
                                        <p:tgtEl>
                                          <p:spTgt spid="9"/>
                                        </p:tgtEl>
                                        <p:attrNameLst>
                                          <p:attrName>ppt_h</p:attrName>
                                        </p:attrNameLst>
                                      </p:cBhvr>
                                      <p:tavLst>
                                        <p:tav tm="0">
                                          <p:val>
                                            <p:fltVal val="0"/>
                                          </p:val>
                                        </p:tav>
                                        <p:tav tm="100000">
                                          <p:val>
                                            <p:strVal val="#ppt_h"/>
                                          </p:val>
                                        </p:tav>
                                      </p:tavLst>
                                    </p:anim>
                                    <p:animEffect transition="in" filter="fade">
                                      <p:cBhvr>
                                        <p:cTn id="69" dur="500"/>
                                        <p:tgtEl>
                                          <p:spTgt spid="9"/>
                                        </p:tgtEl>
                                      </p:cBhvr>
                                    </p:animEffect>
                                  </p:childTnLst>
                                </p:cTn>
                              </p:par>
                              <p:par>
                                <p:cTn id="70" presetID="2" presetClass="entr" presetSubtype="2" decel="53300" fill="hold" grpId="0" nodeType="withEffect">
                                  <p:stCondLst>
                                    <p:cond delay="250"/>
                                  </p:stCondLst>
                                  <p:childTnLst>
                                    <p:set>
                                      <p:cBhvr>
                                        <p:cTn id="71" dur="1" fill="hold">
                                          <p:stCondLst>
                                            <p:cond delay="0"/>
                                          </p:stCondLst>
                                        </p:cTn>
                                        <p:tgtEl>
                                          <p:spTgt spid="63"/>
                                        </p:tgtEl>
                                        <p:attrNameLst>
                                          <p:attrName>style.visibility</p:attrName>
                                        </p:attrNameLst>
                                      </p:cBhvr>
                                      <p:to>
                                        <p:strVal val="visible"/>
                                      </p:to>
                                    </p:set>
                                    <p:anim calcmode="lin" valueType="num">
                                      <p:cBhvr additive="base">
                                        <p:cTn id="72" dur="750" fill="hold"/>
                                        <p:tgtEl>
                                          <p:spTgt spid="63"/>
                                        </p:tgtEl>
                                        <p:attrNameLst>
                                          <p:attrName>ppt_x</p:attrName>
                                        </p:attrNameLst>
                                      </p:cBhvr>
                                      <p:tavLst>
                                        <p:tav tm="0">
                                          <p:val>
                                            <p:strVal val="1+#ppt_w/2"/>
                                          </p:val>
                                        </p:tav>
                                        <p:tav tm="100000">
                                          <p:val>
                                            <p:strVal val="#ppt_x"/>
                                          </p:val>
                                        </p:tav>
                                      </p:tavLst>
                                    </p:anim>
                                    <p:anim calcmode="lin" valueType="num">
                                      <p:cBhvr additive="base">
                                        <p:cTn id="73" dur="750" fill="hold"/>
                                        <p:tgtEl>
                                          <p:spTgt spid="6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 grpId="0" animBg="1"/>
      <p:bldP spid="5" grpId="0" animBg="1"/>
      <p:bldP spid="6" grpId="0" animBg="1"/>
      <p:bldP spid="7" grpId="0" animBg="1"/>
      <p:bldP spid="8" grpId="0" animBg="1"/>
      <p:bldP spid="9" grpId="0" animBg="1"/>
      <p:bldP spid="59" grpId="0" animBg="1"/>
      <p:bldP spid="60" grpId="0" animBg="1"/>
      <p:bldP spid="61" grpId="0" animBg="1"/>
      <p:bldP spid="62" grpId="0" animBg="1"/>
      <p:bldP spid="63" grpId="0" animBg="1"/>
      <p:bldP spid="64" grpId="0"/>
      <p:bldP spid="6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 name="图片 6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8128000"/>
          </a:xfrm>
          <a:prstGeom prst="rect">
            <a:avLst/>
          </a:prstGeom>
        </p:spPr>
      </p:pic>
      <p:sp>
        <p:nvSpPr>
          <p:cNvPr id="64" name="矩形 63"/>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4" name="直接连接符 33"/>
          <p:cNvCxnSpPr/>
          <p:nvPr/>
        </p:nvCxnSpPr>
        <p:spPr>
          <a:xfrm>
            <a:off x="921863" y="1264379"/>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177925" y="844550"/>
            <a:ext cx="3841115"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4.1 </a:t>
            </a:r>
            <a:r>
              <a:rPr lang="zh-CN" altLang="en-US" sz="1865" b="1" spc="600" dirty="0">
                <a:solidFill>
                  <a:srgbClr val="1E2B57"/>
                </a:solidFill>
                <a:latin typeface="微软雅黑" panose="020B0503020204020204" pitchFamily="34" charset="-122"/>
                <a:ea typeface="微软雅黑" panose="020B0503020204020204" pitchFamily="34" charset="-122"/>
                <a:sym typeface="+mn-ea"/>
              </a:rPr>
              <a:t>数据挖掘技术相关应用</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grpSp>
        <p:nvGrpSpPr>
          <p:cNvPr id="27" name="组合 26"/>
          <p:cNvGrpSpPr/>
          <p:nvPr>
            <p:custDataLst>
              <p:tags r:id="rId3"/>
            </p:custDataLst>
          </p:nvPr>
        </p:nvGrpSpPr>
        <p:grpSpPr>
          <a:xfrm>
            <a:off x="1799243" y="1562272"/>
            <a:ext cx="8976360" cy="1568450"/>
            <a:chOff x="1727" y="1626"/>
            <a:chExt cx="14136" cy="2470"/>
          </a:xfrm>
        </p:grpSpPr>
        <p:grpSp>
          <p:nvGrpSpPr>
            <p:cNvPr id="28" name="组合 27"/>
            <p:cNvGrpSpPr/>
            <p:nvPr/>
          </p:nvGrpSpPr>
          <p:grpSpPr>
            <a:xfrm>
              <a:off x="1727" y="1990"/>
              <a:ext cx="1392" cy="1403"/>
              <a:chOff x="3207848" y="2044477"/>
              <a:chExt cx="1044575" cy="1052513"/>
            </a:xfrm>
          </p:grpSpPr>
          <p:sp>
            <p:nvSpPr>
              <p:cNvPr id="30" name="Oval 4"/>
              <p:cNvSpPr>
                <a:spLocks noChangeArrowheads="1"/>
              </p:cNvSpPr>
              <p:nvPr>
                <p:custDataLst>
                  <p:tags r:id="rId4"/>
                </p:custDataLst>
              </p:nvPr>
            </p:nvSpPr>
            <p:spPr bwMode="gray">
              <a:xfrm>
                <a:off x="3216275" y="2044477"/>
                <a:ext cx="1035050" cy="1052513"/>
              </a:xfrm>
              <a:prstGeom prst="ellipse">
                <a:avLst/>
              </a:prstGeom>
              <a:solidFill>
                <a:srgbClr val="1E2B57"/>
              </a:solidFill>
              <a:ln>
                <a:noFill/>
              </a:ln>
              <a:effectLst>
                <a:outerShdw blurRad="114300" dist="38100" dir="2700000" sx="101000" sy="101000" algn="tl" rotWithShape="0">
                  <a:prstClr val="black">
                    <a:alpha val="40000"/>
                  </a:prstClr>
                </a:outerShdw>
              </a:effectLst>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eaLnBrk="1" hangingPunct="1"/>
                <a:endParaRPr lang="zh-CN" altLang="en-US">
                  <a:solidFill>
                    <a:srgbClr val="FFFFFF"/>
                  </a:solidFill>
                  <a:latin typeface="微软雅黑" panose="020B0503020204020204" pitchFamily="34" charset="-122"/>
                  <a:ea typeface="微软雅黑" panose="020B0503020204020204" pitchFamily="34" charset="-122"/>
                </a:endParaRPr>
              </a:p>
            </p:txBody>
          </p:sp>
          <p:sp>
            <p:nvSpPr>
              <p:cNvPr id="31" name="Text Box 61"/>
              <p:cNvSpPr txBox="1">
                <a:spLocks noChangeArrowheads="1"/>
              </p:cNvSpPr>
              <p:nvPr>
                <p:custDataLst>
                  <p:tags r:id="rId5"/>
                </p:custDataLst>
              </p:nvPr>
            </p:nvSpPr>
            <p:spPr bwMode="gray">
              <a:xfrm>
                <a:off x="3207848" y="2336599"/>
                <a:ext cx="1044575" cy="543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20650" indent="-120650"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algn="ctr" eaLnBrk="1" hangingPunct="1">
                  <a:spcBef>
                    <a:spcPct val="50000"/>
                  </a:spcBef>
                </a:pPr>
                <a:r>
                  <a:rPr lang="en-US" altLang="zh-CN"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rPr>
                  <a:t>1</a:t>
                </a:r>
                <a:endParaRPr lang="en-US" altLang="zh-CN"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29"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6"/>
              </p:custDataLst>
            </p:nvPr>
          </p:nvSpPr>
          <p:spPr>
            <a:xfrm>
              <a:off x="3582" y="1626"/>
              <a:ext cx="12281" cy="2470"/>
            </a:xfrm>
            <a:prstGeom prst="rect">
              <a:avLst/>
            </a:prstGeom>
            <a:noFill/>
          </p:spPr>
          <p:txBody>
            <a:bodyPr wrap="square" rtlCol="0">
              <a:spAutoFit/>
            </a:bodyPr>
            <a:lstStyle/>
            <a:p>
              <a:pPr marL="0" marR="0" lvl="0" indent="0" algn="l" defTabSz="914400" rtl="0" eaLnBrk="1" fontAlgn="auto" latinLnBrk="0" hangingPunct="1">
                <a:lnSpc>
                  <a:spcPct val="2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6">
                      <a:lumMod val="75000"/>
                    </a:schemeClr>
                  </a:solidFill>
                  <a:effectLst/>
                  <a:uLnTx/>
                  <a:uFillTx/>
                  <a:latin typeface="Century Gothic" panose="020B0502020202020204" pitchFamily="34" charset="0"/>
                  <a:ea typeface="宋体" panose="02010600030101010101" pitchFamily="2" charset="-122"/>
                  <a:cs typeface="Segoe UI Semibold" panose="020B0702040204020203" pitchFamily="34" charset="0"/>
                </a:rPr>
                <a:t>网络流量分类</a:t>
              </a:r>
              <a:r>
                <a:rPr kumimoji="0" lang="zh-CN" altLang="en-US" sz="2000" b="1" i="0" u="none" strike="noStrike" kern="1200" cap="none" spc="0" normalizeH="0" baseline="0" noProof="0" dirty="0">
                  <a:ln>
                    <a:noFill/>
                  </a:ln>
                  <a:solidFill>
                    <a:schemeClr val="accent6">
                      <a:lumMod val="75000"/>
                    </a:schemeClr>
                  </a:solidFill>
                  <a:effectLst/>
                  <a:uLnTx/>
                  <a:uFillTx/>
                  <a:latin typeface="Century Gothic" panose="020B0502020202020204" pitchFamily="34" charset="0"/>
                  <a:ea typeface="宋体" panose="02010600030101010101" pitchFamily="2" charset="-122"/>
                  <a:cs typeface="Segoe UI Semibold" panose="020B0702040204020203" pitchFamily="34" charset="0"/>
                </a:rPr>
                <a:t>：</a:t>
              </a:r>
              <a:r>
                <a:rPr kumimoji="0" lang="en-US" altLang="zh-CN" sz="1400" b="0" i="0" u="none" strike="noStrike" kern="1200" cap="none" spc="0" normalizeH="0" baseline="0" noProof="0" dirty="0">
                  <a:ln>
                    <a:noFill/>
                  </a:ln>
                  <a:solidFill>
                    <a:schemeClr val="accent6">
                      <a:lumMod val="7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网络数据挖掘在网络流量分类方面的应用涵盖了从基础的流量特征识别、应用类型分类，到高级的行为模式发现、异常检测、服务质量评估与优化，乃至未来的流量预测与网络规划等多个层面，为实现高效、安全、智能的网络管理提供了有力支持。</a:t>
              </a:r>
              <a:endParaRPr kumimoji="0" lang="en-US" altLang="zh-CN" sz="1400" b="0" i="0" u="none" strike="noStrike" kern="1200" cap="none" spc="0" normalizeH="0" baseline="0" noProof="0" dirty="0">
                <a:ln>
                  <a:noFill/>
                </a:ln>
                <a:solidFill>
                  <a:schemeClr val="accent6">
                    <a:lumMod val="7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grpSp>
      <p:grpSp>
        <p:nvGrpSpPr>
          <p:cNvPr id="32" name="组合 31"/>
          <p:cNvGrpSpPr/>
          <p:nvPr>
            <p:custDataLst>
              <p:tags r:id="rId7"/>
            </p:custDataLst>
          </p:nvPr>
        </p:nvGrpSpPr>
        <p:grpSpPr>
          <a:xfrm>
            <a:off x="1807469" y="4308468"/>
            <a:ext cx="8927465" cy="1137285"/>
            <a:chOff x="1727" y="1626"/>
            <a:chExt cx="14059" cy="1791"/>
          </a:xfrm>
        </p:grpSpPr>
        <p:grpSp>
          <p:nvGrpSpPr>
            <p:cNvPr id="36" name="组合 35"/>
            <p:cNvGrpSpPr/>
            <p:nvPr/>
          </p:nvGrpSpPr>
          <p:grpSpPr>
            <a:xfrm>
              <a:off x="1727" y="1990"/>
              <a:ext cx="1392" cy="1403"/>
              <a:chOff x="3207848" y="2044477"/>
              <a:chExt cx="1044575" cy="1052513"/>
            </a:xfrm>
          </p:grpSpPr>
          <p:sp>
            <p:nvSpPr>
              <p:cNvPr id="38" name="Oval 4"/>
              <p:cNvSpPr>
                <a:spLocks noChangeArrowheads="1"/>
              </p:cNvSpPr>
              <p:nvPr>
                <p:custDataLst>
                  <p:tags r:id="rId8"/>
                </p:custDataLst>
              </p:nvPr>
            </p:nvSpPr>
            <p:spPr bwMode="gray">
              <a:xfrm>
                <a:off x="3216275" y="2044477"/>
                <a:ext cx="1035050" cy="1052513"/>
              </a:xfrm>
              <a:prstGeom prst="ellipse">
                <a:avLst/>
              </a:prstGeom>
              <a:solidFill>
                <a:srgbClr val="1E2B57"/>
              </a:solidFill>
              <a:ln>
                <a:noFill/>
              </a:ln>
              <a:effectLst>
                <a:outerShdw blurRad="114300" dist="38100" dir="2700000" sx="101000" sy="101000" algn="tl" rotWithShape="0">
                  <a:prstClr val="black">
                    <a:alpha val="40000"/>
                  </a:prstClr>
                </a:outerShdw>
              </a:effectLst>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eaLnBrk="1" hangingPunct="1"/>
                <a:endParaRPr lang="zh-CN" altLang="en-US" dirty="0">
                  <a:solidFill>
                    <a:srgbClr val="FFFFFF"/>
                  </a:solidFill>
                  <a:latin typeface="微软雅黑" panose="020B0503020204020204" pitchFamily="34" charset="-122"/>
                  <a:ea typeface="微软雅黑" panose="020B0503020204020204" pitchFamily="34" charset="-122"/>
                </a:endParaRPr>
              </a:p>
            </p:txBody>
          </p:sp>
          <p:sp>
            <p:nvSpPr>
              <p:cNvPr id="39" name="Text Box 61"/>
              <p:cNvSpPr txBox="1">
                <a:spLocks noChangeArrowheads="1"/>
              </p:cNvSpPr>
              <p:nvPr>
                <p:custDataLst>
                  <p:tags r:id="rId9"/>
                </p:custDataLst>
              </p:nvPr>
            </p:nvSpPr>
            <p:spPr bwMode="gray">
              <a:xfrm>
                <a:off x="3207848" y="2336599"/>
                <a:ext cx="1044575" cy="543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20650" indent="-120650" eaLnBrk="0" hangingPunct="0">
                  <a:defRPr>
                    <a:solidFill>
                      <a:srgbClr val="779B37"/>
                    </a:solidFill>
                    <a:latin typeface="Arial" panose="020B0604020202020204" pitchFamily="34" charset="0"/>
                  </a:defRPr>
                </a:lvl1pPr>
                <a:lvl2pPr marL="742950" indent="-285750" eaLnBrk="0" hangingPunct="0">
                  <a:defRPr>
                    <a:solidFill>
                      <a:srgbClr val="779B37"/>
                    </a:solidFill>
                    <a:latin typeface="Arial" panose="020B0604020202020204" pitchFamily="34" charset="0"/>
                  </a:defRPr>
                </a:lvl2pPr>
                <a:lvl3pPr marL="1143000" indent="-228600" eaLnBrk="0" hangingPunct="0">
                  <a:defRPr>
                    <a:solidFill>
                      <a:srgbClr val="779B37"/>
                    </a:solidFill>
                    <a:latin typeface="Arial" panose="020B0604020202020204" pitchFamily="34" charset="0"/>
                  </a:defRPr>
                </a:lvl3pPr>
                <a:lvl4pPr marL="1600200" indent="-228600" eaLnBrk="0" hangingPunct="0">
                  <a:defRPr>
                    <a:solidFill>
                      <a:srgbClr val="779B37"/>
                    </a:solidFill>
                    <a:latin typeface="Arial" panose="020B0604020202020204" pitchFamily="34" charset="0"/>
                  </a:defRPr>
                </a:lvl4pPr>
                <a:lvl5pPr marL="2057400" indent="-228600" eaLnBrk="0" hangingPunct="0">
                  <a:defRPr>
                    <a:solidFill>
                      <a:srgbClr val="779B37"/>
                    </a:solidFill>
                    <a:latin typeface="Arial" panose="020B0604020202020204" pitchFamily="34" charset="0"/>
                  </a:defRPr>
                </a:lvl5pPr>
                <a:lvl6pPr marL="2514600" indent="-228600" eaLnBrk="0" fontAlgn="base" hangingPunct="0">
                  <a:spcBef>
                    <a:spcPct val="0"/>
                  </a:spcBef>
                  <a:spcAft>
                    <a:spcPct val="0"/>
                  </a:spcAft>
                  <a:defRPr>
                    <a:solidFill>
                      <a:srgbClr val="779B37"/>
                    </a:solidFill>
                    <a:latin typeface="Arial" panose="020B0604020202020204" pitchFamily="34" charset="0"/>
                  </a:defRPr>
                </a:lvl6pPr>
                <a:lvl7pPr marL="2971800" indent="-228600" eaLnBrk="0" fontAlgn="base" hangingPunct="0">
                  <a:spcBef>
                    <a:spcPct val="0"/>
                  </a:spcBef>
                  <a:spcAft>
                    <a:spcPct val="0"/>
                  </a:spcAft>
                  <a:defRPr>
                    <a:solidFill>
                      <a:srgbClr val="779B37"/>
                    </a:solidFill>
                    <a:latin typeface="Arial" panose="020B0604020202020204" pitchFamily="34" charset="0"/>
                  </a:defRPr>
                </a:lvl7pPr>
                <a:lvl8pPr marL="3429000" indent="-228600" eaLnBrk="0" fontAlgn="base" hangingPunct="0">
                  <a:spcBef>
                    <a:spcPct val="0"/>
                  </a:spcBef>
                  <a:spcAft>
                    <a:spcPct val="0"/>
                  </a:spcAft>
                  <a:defRPr>
                    <a:solidFill>
                      <a:srgbClr val="779B37"/>
                    </a:solidFill>
                    <a:latin typeface="Arial" panose="020B0604020202020204" pitchFamily="34" charset="0"/>
                  </a:defRPr>
                </a:lvl8pPr>
                <a:lvl9pPr marL="3886200" indent="-228600" eaLnBrk="0" fontAlgn="base" hangingPunct="0">
                  <a:spcBef>
                    <a:spcPct val="0"/>
                  </a:spcBef>
                  <a:spcAft>
                    <a:spcPct val="0"/>
                  </a:spcAft>
                  <a:defRPr>
                    <a:solidFill>
                      <a:srgbClr val="779B37"/>
                    </a:solidFill>
                    <a:latin typeface="Arial" panose="020B0604020202020204" pitchFamily="34" charset="0"/>
                  </a:defRPr>
                </a:lvl9pPr>
              </a:lstStyle>
              <a:p>
                <a:pPr algn="ctr" eaLnBrk="1" hangingPunct="1">
                  <a:spcBef>
                    <a:spcPct val="50000"/>
                  </a:spcBef>
                </a:pPr>
                <a:r>
                  <a:rPr lang="en-US" altLang="zh-CN"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rPr>
                  <a:t>2</a:t>
                </a:r>
                <a:endParaRPr lang="en-US" altLang="zh-CN" sz="2400" b="1" dirty="0">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37" name="TextBox 1" descr="e7d195523061f1c074694c8bbf98be7b1e4b015d796375963FD28840057458461C7CA0DAD340D15583DEDFC2E3241C4F392EF3A8B4D067B40CF4F149DD7E51F346B0CAB1BCCF6DB2480C67273C6C9E4C33AF3046B1F7F7F0B2A51923447FF2D765CC750011ADC7600C66A8DE278F4F3BF652A6F92B038DDCE276C32D205890E810956E7BBEF46205"/>
            <p:cNvSpPr txBox="1"/>
            <p:nvPr>
              <p:custDataLst>
                <p:tags r:id="rId10"/>
              </p:custDataLst>
            </p:nvPr>
          </p:nvSpPr>
          <p:spPr>
            <a:xfrm>
              <a:off x="3582" y="1626"/>
              <a:ext cx="12204" cy="1791"/>
            </a:xfrm>
            <a:prstGeom prst="rect">
              <a:avLst/>
            </a:prstGeom>
            <a:noFill/>
          </p:spPr>
          <p:txBody>
            <a:bodyPr wrap="square" rtlCol="0">
              <a:spAutoFit/>
            </a:bodyPr>
            <a:lstStyle/>
            <a:p>
              <a:pPr marL="0" marR="0" lvl="0" indent="0" algn="l" defTabSz="914400" rtl="0" eaLnBrk="1" fontAlgn="auto" latinLnBrk="0" hangingPunct="1">
                <a:lnSpc>
                  <a:spcPct val="2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6">
                      <a:lumMod val="75000"/>
                    </a:schemeClr>
                  </a:solidFill>
                  <a:effectLst/>
                  <a:uLnTx/>
                  <a:uFillTx/>
                  <a:latin typeface="Century Gothic" panose="020B0502020202020204" pitchFamily="34" charset="0"/>
                  <a:ea typeface="宋体" panose="02010600030101010101" pitchFamily="2" charset="-122"/>
                  <a:cs typeface="Segoe UI Semibold" panose="020B0702040204020203" pitchFamily="34" charset="0"/>
                </a:rPr>
                <a:t>物联网时间序列分析</a:t>
              </a:r>
              <a:r>
                <a:rPr kumimoji="0" lang="zh-CN" altLang="en-US" sz="2000" b="1" i="0" u="none" strike="noStrike" kern="1200" cap="none" spc="0" normalizeH="0" baseline="0" noProof="0" dirty="0">
                  <a:ln>
                    <a:noFill/>
                  </a:ln>
                  <a:solidFill>
                    <a:schemeClr val="accent6">
                      <a:lumMod val="75000"/>
                    </a:schemeClr>
                  </a:solidFill>
                  <a:effectLst/>
                  <a:uLnTx/>
                  <a:uFillTx/>
                  <a:latin typeface="Century Gothic" panose="020B0502020202020204" pitchFamily="34" charset="0"/>
                  <a:ea typeface="宋体" panose="02010600030101010101" pitchFamily="2" charset="-122"/>
                  <a:cs typeface="Segoe UI Semibold" panose="020B0702040204020203" pitchFamily="34" charset="0"/>
                </a:rPr>
                <a:t>：</a:t>
              </a:r>
              <a:r>
                <a:rPr kumimoji="0" lang="en-US" altLang="zh-CN" sz="1400" b="0" i="0" u="none" strike="noStrike" kern="1200" cap="none" spc="0" normalizeH="0" baseline="0" noProof="0" dirty="0">
                  <a:ln>
                    <a:noFill/>
                  </a:ln>
                  <a:solidFill>
                    <a:schemeClr val="accent6">
                      <a:lumMod val="7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rPr>
                <a:t>网络数据挖掘在物联网时间序列分析方面的具体应用涉及多个层面，旨在从海量的物联网时序数据中提取有价值的信息、发现模式、预测趋势以及支持决策。</a:t>
              </a:r>
              <a:endParaRPr kumimoji="0" lang="en-US" altLang="zh-CN" sz="1400" b="0" i="0" u="none" strike="noStrike" kern="1200" cap="none" spc="0" normalizeH="0" baseline="0" noProof="0" dirty="0">
                <a:ln>
                  <a:noFill/>
                </a:ln>
                <a:solidFill>
                  <a:schemeClr val="accent6">
                    <a:lumMod val="75000"/>
                  </a:schemeClr>
                </a:solidFill>
                <a:effectLst/>
                <a:uLnTx/>
                <a:uFillTx/>
                <a:latin typeface="Century Gothic" panose="020B0502020202020204" pitchFamily="34" charset="0"/>
                <a:ea typeface="宋体" panose="02010600030101010101" pitchFamily="2" charset="-122"/>
                <a:cs typeface="Segoe UI Light" panose="020B0502040204020203" pitchFamily="34" charset="0"/>
              </a:endParaRPr>
            </a:p>
          </p:txBody>
        </p:sp>
      </p:gr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par>
                                <p:cTn id="11" presetID="22" presetClass="entr" presetSubtype="8" fill="hold"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wipe(left)">
                                      <p:cBhvr>
                                        <p:cTn id="13" dur="500"/>
                                        <p:tgtEl>
                                          <p:spTgt spid="27"/>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nodeType="click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wipe(left)">
                                      <p:cBhvr>
                                        <p:cTn id="18"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989946" y="1242950"/>
            <a:ext cx="10212104" cy="4845334"/>
          </a:xfrm>
          <a:prstGeom prst="rect">
            <a:avLst/>
          </a:prstGeom>
        </p:spPr>
      </p:pic>
      <p:sp>
        <p:nvSpPr>
          <p:cNvPr id="4" name="矩形 3"/>
          <p:cNvSpPr/>
          <p:nvPr/>
        </p:nvSpPr>
        <p:spPr>
          <a:xfrm>
            <a:off x="989946" y="1242950"/>
            <a:ext cx="10212104" cy="4845334"/>
          </a:xfrm>
          <a:prstGeom prst="rect">
            <a:avLst/>
          </a:prstGeom>
          <a:solidFill>
            <a:srgbClr val="1E2B57">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custDataLst>
              <p:tags r:id="rId2"/>
            </p:custDataLst>
          </p:nvPr>
        </p:nvGrpSpPr>
        <p:grpSpPr>
          <a:xfrm>
            <a:off x="1556944" y="2255755"/>
            <a:ext cx="2522855" cy="3041650"/>
            <a:chOff x="3137217" y="2141220"/>
            <a:chExt cx="2522855" cy="3041650"/>
          </a:xfrm>
        </p:grpSpPr>
        <p:sp>
          <p:nvSpPr>
            <p:cNvPr id="20" name="Rectangle 19"/>
            <p:cNvSpPr/>
            <p:nvPr>
              <p:custDataLst>
                <p:tags r:id="rId3"/>
              </p:custDataLst>
            </p:nvPr>
          </p:nvSpPr>
          <p:spPr>
            <a:xfrm>
              <a:off x="3137217" y="2141220"/>
              <a:ext cx="2522855" cy="304165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u="none" strike="noStrike" kern="1200" cap="none" spc="0" normalizeH="0" baseline="0" noProof="0" dirty="0">
                <a:ln>
                  <a:noFill/>
                </a:ln>
                <a:solidFill>
                  <a:srgbClr val="F6F8F8"/>
                </a:solidFill>
                <a:effectLst/>
                <a:uLnTx/>
                <a:uFillTx/>
                <a:latin typeface="Arial" panose="020B0604020202020204"/>
                <a:ea typeface="方正兰亭黑_GBK" panose="02000000000000000000" pitchFamily="2" charset="-122"/>
                <a:cs typeface="+mn-ea"/>
                <a:sym typeface="+mn-lt"/>
              </a:endParaRPr>
            </a:p>
          </p:txBody>
        </p:sp>
        <p:sp>
          <p:nvSpPr>
            <p:cNvPr id="10" name="TextBox 76"/>
            <p:cNvSpPr txBox="1"/>
            <p:nvPr>
              <p:custDataLst>
                <p:tags r:id="rId4"/>
              </p:custDataLst>
            </p:nvPr>
          </p:nvSpPr>
          <p:spPr>
            <a:xfrm>
              <a:off x="3335337" y="2319020"/>
              <a:ext cx="2209800" cy="417195"/>
            </a:xfrm>
            <a:prstGeom prst="rect">
              <a:avLst/>
            </a:prstGeom>
            <a:noFill/>
          </p:spPr>
          <p:txBody>
            <a:bodyPr wrap="square" rtlCol="0">
              <a:noAutofit/>
            </a:bodyPr>
            <a:lstStyle/>
            <a:p>
              <a:pPr algn="ctr"/>
              <a:r>
                <a:rPr lang="zh-CN" altLang="en-US" sz="2000" b="1" spc="300" dirty="0">
                  <a:solidFill>
                    <a:schemeClr val="tx2"/>
                  </a:solidFill>
                  <a:latin typeface="方正兰亭黑_GBK" panose="02000000000000000000" pitchFamily="2" charset="-122"/>
                  <a:ea typeface="方正兰亭黑_GBK" panose="02000000000000000000" pitchFamily="2" charset="-122"/>
                </a:rPr>
                <a:t>应用类型识别</a:t>
              </a:r>
              <a:endParaRPr lang="zh-CN" altLang="en-US" sz="2000" b="1" spc="300" dirty="0">
                <a:solidFill>
                  <a:schemeClr val="tx2"/>
                </a:solidFill>
                <a:latin typeface="方正兰亭黑_GBK" panose="02000000000000000000" pitchFamily="2" charset="-122"/>
                <a:ea typeface="方正兰亭黑_GBK" panose="02000000000000000000" pitchFamily="2" charset="-122"/>
              </a:endParaRPr>
            </a:p>
          </p:txBody>
        </p:sp>
        <p:sp>
          <p:nvSpPr>
            <p:cNvPr id="14" name="文本框 13"/>
            <p:cNvSpPr txBox="1"/>
            <p:nvPr>
              <p:custDataLst>
                <p:tags r:id="rId5"/>
              </p:custDataLst>
            </p:nvPr>
          </p:nvSpPr>
          <p:spPr>
            <a:xfrm>
              <a:off x="3247707" y="2735580"/>
              <a:ext cx="2293620" cy="2216150"/>
            </a:xfrm>
            <a:prstGeom prst="rect">
              <a:avLst/>
            </a:prstGeom>
            <a:noFill/>
          </p:spPr>
          <p:txBody>
            <a:bodyPr wrap="square" rtlCol="0">
              <a:noAutofit/>
            </a:bodyPr>
            <a:lstStyle/>
            <a:p>
              <a:pPr algn="ctr">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数据挖掘技术可以用于识别网络流量中的不同应用类型，如HTTP、FTP、SMTP、VoIP、P2P、网络游戏、视频流服务等。可以有效地从时间序列的网络流量数据中提取特征并进行分类。</a:t>
              </a: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p:txBody>
        </p:sp>
      </p:grpSp>
      <p:grpSp>
        <p:nvGrpSpPr>
          <p:cNvPr id="27" name="组合 26"/>
          <p:cNvGrpSpPr/>
          <p:nvPr>
            <p:custDataLst>
              <p:tags r:id="rId6"/>
            </p:custDataLst>
          </p:nvPr>
        </p:nvGrpSpPr>
        <p:grpSpPr>
          <a:xfrm>
            <a:off x="4836501" y="2255755"/>
            <a:ext cx="2523490" cy="3240405"/>
            <a:chOff x="3132772" y="2141220"/>
            <a:chExt cx="2523490" cy="3240405"/>
          </a:xfrm>
        </p:grpSpPr>
        <p:sp>
          <p:nvSpPr>
            <p:cNvPr id="28" name="Rectangle 19"/>
            <p:cNvSpPr/>
            <p:nvPr>
              <p:custDataLst>
                <p:tags r:id="rId7"/>
              </p:custDataLst>
            </p:nvPr>
          </p:nvSpPr>
          <p:spPr>
            <a:xfrm>
              <a:off x="3132772" y="2141220"/>
              <a:ext cx="2522855" cy="304165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u="none" strike="noStrike" kern="1200" cap="none" spc="0" normalizeH="0" baseline="0" noProof="0" dirty="0">
                <a:ln>
                  <a:noFill/>
                </a:ln>
                <a:solidFill>
                  <a:srgbClr val="F6F8F8"/>
                </a:solidFill>
                <a:effectLst/>
                <a:uLnTx/>
                <a:uFillTx/>
                <a:latin typeface="Arial" panose="020B0604020202020204"/>
                <a:ea typeface="方正兰亭黑_GBK" panose="02000000000000000000" pitchFamily="2" charset="-122"/>
                <a:cs typeface="+mn-ea"/>
                <a:sym typeface="+mn-lt"/>
              </a:endParaRPr>
            </a:p>
          </p:txBody>
        </p:sp>
        <p:sp>
          <p:nvSpPr>
            <p:cNvPr id="29" name="TextBox 76"/>
            <p:cNvSpPr txBox="1"/>
            <p:nvPr>
              <p:custDataLst>
                <p:tags r:id="rId8"/>
              </p:custDataLst>
            </p:nvPr>
          </p:nvSpPr>
          <p:spPr>
            <a:xfrm>
              <a:off x="3246437" y="2319020"/>
              <a:ext cx="2409825" cy="417195"/>
            </a:xfrm>
            <a:prstGeom prst="rect">
              <a:avLst/>
            </a:prstGeom>
            <a:noFill/>
          </p:spPr>
          <p:txBody>
            <a:bodyPr wrap="square" rtlCol="0">
              <a:noAutofit/>
            </a:bodyPr>
            <a:lstStyle/>
            <a:p>
              <a:pPr algn="ctr"/>
              <a:r>
                <a:rPr lang="en-US" altLang="zh-CN" sz="2000" b="1" spc="300" dirty="0">
                  <a:solidFill>
                    <a:schemeClr val="tx2"/>
                  </a:solidFill>
                  <a:latin typeface="方正兰亭黑_GBK" panose="02000000000000000000" pitchFamily="2" charset="-122"/>
                  <a:ea typeface="方正兰亭黑_GBK" panose="02000000000000000000" pitchFamily="2" charset="-122"/>
                </a:rPr>
                <a:t>流量行为分析</a:t>
              </a:r>
              <a:endParaRPr lang="en-US" altLang="zh-CN" sz="2000" b="1" spc="300" dirty="0">
                <a:solidFill>
                  <a:schemeClr val="tx2"/>
                </a:solidFill>
                <a:latin typeface="方正兰亭黑_GBK" panose="02000000000000000000" pitchFamily="2" charset="-122"/>
                <a:ea typeface="方正兰亭黑_GBK" panose="02000000000000000000" pitchFamily="2" charset="-122"/>
              </a:endParaRPr>
            </a:p>
          </p:txBody>
        </p:sp>
        <p:sp>
          <p:nvSpPr>
            <p:cNvPr id="30" name="文本框 29"/>
            <p:cNvSpPr txBox="1"/>
            <p:nvPr>
              <p:custDataLst>
                <p:tags r:id="rId9"/>
              </p:custDataLst>
            </p:nvPr>
          </p:nvSpPr>
          <p:spPr>
            <a:xfrm>
              <a:off x="3247707" y="2734945"/>
              <a:ext cx="2293620" cy="2646680"/>
            </a:xfrm>
            <a:prstGeom prst="rect">
              <a:avLst/>
            </a:prstGeom>
            <a:noFill/>
          </p:spPr>
          <p:txBody>
            <a:bodyPr wrap="square" rtlCol="0">
              <a:noAutofit/>
            </a:bodyPr>
            <a:lstStyle/>
            <a:p>
              <a:pPr algn="ctr">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数据挖掘可以帮助分析网络用户的访问行为、活动模式以及流量间的关联关系。对于理解用户需求、优化服务质量和制定精准营销策略具有重要意义。</a:t>
              </a: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p:txBody>
        </p:sp>
      </p:grpSp>
      <p:grpSp>
        <p:nvGrpSpPr>
          <p:cNvPr id="31" name="组合 30"/>
          <p:cNvGrpSpPr/>
          <p:nvPr>
            <p:custDataLst>
              <p:tags r:id="rId10"/>
            </p:custDataLst>
          </p:nvPr>
        </p:nvGrpSpPr>
        <p:grpSpPr>
          <a:xfrm>
            <a:off x="8116646" y="2255755"/>
            <a:ext cx="2522855" cy="3041650"/>
            <a:chOff x="3132772" y="2141220"/>
            <a:chExt cx="2522855" cy="3041650"/>
          </a:xfrm>
        </p:grpSpPr>
        <p:sp>
          <p:nvSpPr>
            <p:cNvPr id="32" name="Rectangle 19"/>
            <p:cNvSpPr/>
            <p:nvPr>
              <p:custDataLst>
                <p:tags r:id="rId11"/>
              </p:custDataLst>
            </p:nvPr>
          </p:nvSpPr>
          <p:spPr>
            <a:xfrm>
              <a:off x="3132772" y="2141220"/>
              <a:ext cx="2522855" cy="304165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u="none" strike="noStrike" kern="1200" cap="none" spc="0" normalizeH="0" baseline="0" noProof="0" dirty="0">
                <a:ln>
                  <a:noFill/>
                </a:ln>
                <a:solidFill>
                  <a:srgbClr val="F6F8F8"/>
                </a:solidFill>
                <a:effectLst/>
                <a:uLnTx/>
                <a:uFillTx/>
                <a:latin typeface="Arial" panose="020B0604020202020204"/>
                <a:ea typeface="方正兰亭黑_GBK" panose="02000000000000000000" pitchFamily="2" charset="-122"/>
                <a:cs typeface="+mn-ea"/>
                <a:sym typeface="+mn-lt"/>
              </a:endParaRPr>
            </a:p>
          </p:txBody>
        </p:sp>
        <p:sp>
          <p:nvSpPr>
            <p:cNvPr id="33" name="TextBox 76"/>
            <p:cNvSpPr txBox="1"/>
            <p:nvPr>
              <p:custDataLst>
                <p:tags r:id="rId12"/>
              </p:custDataLst>
            </p:nvPr>
          </p:nvSpPr>
          <p:spPr>
            <a:xfrm>
              <a:off x="3250882" y="2319020"/>
              <a:ext cx="2230755" cy="416560"/>
            </a:xfrm>
            <a:prstGeom prst="rect">
              <a:avLst/>
            </a:prstGeom>
            <a:noFill/>
          </p:spPr>
          <p:txBody>
            <a:bodyPr wrap="square" rtlCol="0">
              <a:noAutofit/>
            </a:bodyPr>
            <a:lstStyle/>
            <a:p>
              <a:pPr algn="ctr"/>
              <a:r>
                <a:rPr lang="zh-CN" altLang="en-US" sz="2000" b="1" spc="300" dirty="0">
                  <a:solidFill>
                    <a:schemeClr val="tx2"/>
                  </a:solidFill>
                  <a:latin typeface="方正兰亭黑_GBK" panose="02000000000000000000" pitchFamily="2" charset="-122"/>
                  <a:ea typeface="方正兰亭黑_GBK" panose="02000000000000000000" pitchFamily="2" charset="-122"/>
                </a:rPr>
                <a:t>异常流量检测</a:t>
              </a:r>
              <a:endParaRPr lang="zh-CN" altLang="en-US" sz="2000" b="1" spc="300" dirty="0">
                <a:solidFill>
                  <a:schemeClr val="tx2"/>
                </a:solidFill>
                <a:latin typeface="方正兰亭黑_GBK" panose="02000000000000000000" pitchFamily="2" charset="-122"/>
                <a:ea typeface="方正兰亭黑_GBK" panose="02000000000000000000" pitchFamily="2" charset="-122"/>
              </a:endParaRPr>
            </a:p>
          </p:txBody>
        </p:sp>
        <p:sp>
          <p:nvSpPr>
            <p:cNvPr id="34" name="文本框 33"/>
            <p:cNvSpPr txBox="1"/>
            <p:nvPr>
              <p:custDataLst>
                <p:tags r:id="rId13"/>
              </p:custDataLst>
            </p:nvPr>
          </p:nvSpPr>
          <p:spPr>
            <a:xfrm>
              <a:off x="3247707" y="2734310"/>
              <a:ext cx="2293620" cy="2216785"/>
            </a:xfrm>
            <a:prstGeom prst="rect">
              <a:avLst/>
            </a:prstGeom>
            <a:noFill/>
          </p:spPr>
          <p:txBody>
            <a:bodyPr wrap="square" rtlCol="0">
              <a:noAutofit/>
            </a:bodyPr>
            <a:lstStyle/>
            <a:p>
              <a:pPr algn="ctr">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在信息安全领域，数据挖掘技术被用来检测网络中的异常流量，如DDoS攻击、扫描探测、恶意软件传播等。此外，数据挖掘还可以结合时间序列分析来检测周期性或突发性的流量异常。</a:t>
              </a: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p:txBody>
        </p:sp>
      </p:grpSp>
      <p:cxnSp>
        <p:nvCxnSpPr>
          <p:cNvPr id="25" name="直接连接符 24"/>
          <p:cNvCxnSpPr/>
          <p:nvPr/>
        </p:nvCxnSpPr>
        <p:spPr>
          <a:xfrm>
            <a:off x="875910" y="983792"/>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131570" y="563880"/>
            <a:ext cx="2358390"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4.1.1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网络流量分类</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6" name="图片 35"/>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p14:conveyor dir="l"/>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ppt_x</p:attrName>
                                        </p:attrNameLst>
                                      </p:cBhvr>
                                      <p:tavLst>
                                        <p:tav tm="0">
                                          <p:val>
                                            <p:strVal val="#ppt_x"/>
                                          </p:val>
                                        </p:tav>
                                        <p:tav tm="100000">
                                          <p:val>
                                            <p:strVal val="#ppt_x"/>
                                          </p:val>
                                        </p:tav>
                                      </p:tavLst>
                                    </p:anim>
                                    <p:anim calcmode="lin" valueType="num">
                                      <p:cBhvr>
                                        <p:cTn id="9" dur="1000" fill="hold"/>
                                        <p:tgtEl>
                                          <p:spTgt spid="2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1000"/>
                                        <p:tgtEl>
                                          <p:spTgt spid="27"/>
                                        </p:tgtEl>
                                      </p:cBhvr>
                                    </p:animEffect>
                                    <p:anim calcmode="lin" valueType="num">
                                      <p:cBhvr>
                                        <p:cTn id="13" dur="1000" fill="hold"/>
                                        <p:tgtEl>
                                          <p:spTgt spid="27"/>
                                        </p:tgtEl>
                                        <p:attrNameLst>
                                          <p:attrName>ppt_x</p:attrName>
                                        </p:attrNameLst>
                                      </p:cBhvr>
                                      <p:tavLst>
                                        <p:tav tm="0">
                                          <p:val>
                                            <p:strVal val="#ppt_x"/>
                                          </p:val>
                                        </p:tav>
                                        <p:tav tm="100000">
                                          <p:val>
                                            <p:strVal val="#ppt_x"/>
                                          </p:val>
                                        </p:tav>
                                      </p:tavLst>
                                    </p:anim>
                                    <p:anim calcmode="lin" valueType="num">
                                      <p:cBhvr>
                                        <p:cTn id="14" dur="1000" fill="hold"/>
                                        <p:tgtEl>
                                          <p:spTgt spid="27"/>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fade">
                                      <p:cBhvr>
                                        <p:cTn id="17" dur="1000"/>
                                        <p:tgtEl>
                                          <p:spTgt spid="31"/>
                                        </p:tgtEl>
                                      </p:cBhvr>
                                    </p:animEffect>
                                    <p:anim calcmode="lin" valueType="num">
                                      <p:cBhvr>
                                        <p:cTn id="18" dur="1000" fill="hold"/>
                                        <p:tgtEl>
                                          <p:spTgt spid="31"/>
                                        </p:tgtEl>
                                        <p:attrNameLst>
                                          <p:attrName>ppt_x</p:attrName>
                                        </p:attrNameLst>
                                      </p:cBhvr>
                                      <p:tavLst>
                                        <p:tav tm="0">
                                          <p:val>
                                            <p:strVal val="#ppt_x"/>
                                          </p:val>
                                        </p:tav>
                                        <p:tav tm="100000">
                                          <p:val>
                                            <p:strVal val="#ppt_x"/>
                                          </p:val>
                                        </p:tav>
                                      </p:tavLst>
                                    </p:anim>
                                    <p:anim calcmode="lin" valueType="num">
                                      <p:cBhvr>
                                        <p:cTn id="19" dur="1000" fill="hold"/>
                                        <p:tgtEl>
                                          <p:spTgt spid="31"/>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22" presetClass="entr" presetSubtype="2" fill="hold"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wipe(right)">
                                      <p:cBhvr>
                                        <p:cTn id="23" dur="500"/>
                                        <p:tgtEl>
                                          <p:spTgt spid="25"/>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35"/>
                                        </p:tgtEl>
                                        <p:attrNameLst>
                                          <p:attrName>style.visibility</p:attrName>
                                        </p:attrNameLst>
                                      </p:cBhvr>
                                      <p:to>
                                        <p:strVal val="visible"/>
                                      </p:to>
                                    </p:set>
                                    <p:animEffect transition="in" filter="wipe(left)">
                                      <p:cBhvr>
                                        <p:cTn id="26"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五边形 3"/>
          <p:cNvSpPr/>
          <p:nvPr>
            <p:custDataLst>
              <p:tags r:id="rId1"/>
            </p:custDataLst>
          </p:nvPr>
        </p:nvSpPr>
        <p:spPr>
          <a:xfrm>
            <a:off x="7991898" y="1529452"/>
            <a:ext cx="546240" cy="533178"/>
          </a:xfrm>
          <a:prstGeom prst="pentagon">
            <a:avLst/>
          </a:prstGeom>
          <a:solidFill>
            <a:srgbClr val="3A66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 name="直接连接符 33"/>
          <p:cNvCxnSpPr/>
          <p:nvPr/>
        </p:nvCxnSpPr>
        <p:spPr>
          <a:xfrm>
            <a:off x="753075" y="1238596"/>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009015" y="818515"/>
            <a:ext cx="3190240"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4.1.2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物联网时间序列分析</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5" name="TextBox 35"/>
          <p:cNvSpPr txBox="1"/>
          <p:nvPr>
            <p:custDataLst>
              <p:tags r:id="rId2"/>
            </p:custDataLst>
          </p:nvPr>
        </p:nvSpPr>
        <p:spPr>
          <a:xfrm>
            <a:off x="8129927" y="1684955"/>
            <a:ext cx="1938904" cy="300401"/>
          </a:xfrm>
          <a:prstGeom prst="rect">
            <a:avLst/>
          </a:prstGeom>
          <a:noFill/>
        </p:spPr>
        <p:txBody>
          <a:bodyPr wrap="square" lIns="73910" tIns="36956" rIns="73910" bIns="36956" rtlCol="0">
            <a:spAutoFit/>
          </a:bodyPr>
          <a:lstStyle/>
          <a:p>
            <a:r>
              <a:rPr lang="en-US" altLang="zh-CN" sz="1465" b="1" dirty="0">
                <a:solidFill>
                  <a:schemeClr val="bg1"/>
                </a:solidFill>
                <a:latin typeface="微软雅黑" panose="020B0503020204020204" pitchFamily="34" charset="-122"/>
                <a:ea typeface="微软雅黑" panose="020B0503020204020204" pitchFamily="34" charset="-122"/>
              </a:rPr>
              <a:t>2</a:t>
            </a:r>
            <a:endParaRPr lang="en-US" altLang="zh-CN" sz="2420" b="1" dirty="0">
              <a:solidFill>
                <a:schemeClr val="bg1"/>
              </a:solidFill>
              <a:latin typeface="+mj-ea"/>
              <a:ea typeface="+mj-ea"/>
            </a:endParaRPr>
          </a:p>
        </p:txBody>
      </p:sp>
      <p:sp>
        <p:nvSpPr>
          <p:cNvPr id="31" name="TextBox 36"/>
          <p:cNvSpPr txBox="1"/>
          <p:nvPr>
            <p:custDataLst>
              <p:tags r:id="rId3"/>
            </p:custDataLst>
          </p:nvPr>
        </p:nvSpPr>
        <p:spPr>
          <a:xfrm>
            <a:off x="8129927" y="2140859"/>
            <a:ext cx="3053191" cy="353060"/>
          </a:xfrm>
          <a:prstGeom prst="rect">
            <a:avLst/>
          </a:prstGeom>
          <a:noFill/>
        </p:spPr>
        <p:txBody>
          <a:bodyPr wrap="square" lIns="73910" tIns="36956" rIns="73910" bIns="36956" rtlCol="0">
            <a:spAutoFit/>
          </a:bodyPr>
          <a:lstStyle/>
          <a:p>
            <a:pPr>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设备性能诊断与预测性维护.</a:t>
            </a: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p:txBody>
      </p:sp>
      <p:pic>
        <p:nvPicPr>
          <p:cNvPr id="33" name="图片 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pic>
        <p:nvPicPr>
          <p:cNvPr id="3" name="图片 2"/>
          <p:cNvPicPr>
            <a:picLocks noChangeAspect="1"/>
          </p:cNvPicPr>
          <p:nvPr>
            <p:custDataLst>
              <p:tags r:id="rId5"/>
            </p:custDataLst>
          </p:nvPr>
        </p:nvPicPr>
        <p:blipFill>
          <a:blip r:embed="rId6" cstate="print">
            <a:extLst>
              <a:ext uri="{28A0092B-C50C-407E-A947-70E740481C1C}">
                <a14:useLocalDpi xmlns:a14="http://schemas.microsoft.com/office/drawing/2010/main" val="0"/>
              </a:ext>
            </a:extLst>
          </a:blip>
          <a:stretch>
            <a:fillRect/>
          </a:stretch>
        </p:blipFill>
        <p:spPr>
          <a:xfrm>
            <a:off x="4433625" y="2320750"/>
            <a:ext cx="3324750" cy="22165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6" name="五边形 25"/>
          <p:cNvSpPr/>
          <p:nvPr>
            <p:custDataLst>
              <p:tags r:id="rId7"/>
            </p:custDataLst>
          </p:nvPr>
        </p:nvSpPr>
        <p:spPr>
          <a:xfrm>
            <a:off x="7991898" y="4561638"/>
            <a:ext cx="546240" cy="533178"/>
          </a:xfrm>
          <a:prstGeom prst="pentagon">
            <a:avLst/>
          </a:prstGeom>
          <a:solidFill>
            <a:srgbClr val="3A66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35"/>
          <p:cNvSpPr txBox="1"/>
          <p:nvPr>
            <p:custDataLst>
              <p:tags r:id="rId8"/>
            </p:custDataLst>
          </p:nvPr>
        </p:nvSpPr>
        <p:spPr>
          <a:xfrm>
            <a:off x="8129927" y="4717141"/>
            <a:ext cx="1938904" cy="300401"/>
          </a:xfrm>
          <a:prstGeom prst="rect">
            <a:avLst/>
          </a:prstGeom>
          <a:noFill/>
        </p:spPr>
        <p:txBody>
          <a:bodyPr wrap="square" lIns="73910" tIns="36956" rIns="73910" bIns="36956" rtlCol="0">
            <a:spAutoFit/>
          </a:bodyPr>
          <a:lstStyle/>
          <a:p>
            <a:r>
              <a:rPr lang="en-US" altLang="zh-CN" sz="1465" b="1" dirty="0">
                <a:solidFill>
                  <a:schemeClr val="bg1"/>
                </a:solidFill>
                <a:latin typeface="微软雅黑" panose="020B0503020204020204" pitchFamily="34" charset="-122"/>
                <a:ea typeface="微软雅黑" panose="020B0503020204020204" pitchFamily="34" charset="-122"/>
              </a:rPr>
              <a:t>4</a:t>
            </a:r>
            <a:endParaRPr lang="en-US" altLang="zh-CN" sz="2420" b="1" dirty="0">
              <a:solidFill>
                <a:schemeClr val="bg1"/>
              </a:solidFill>
              <a:latin typeface="+mj-ea"/>
              <a:ea typeface="+mj-ea"/>
            </a:endParaRPr>
          </a:p>
        </p:txBody>
      </p:sp>
      <p:sp>
        <p:nvSpPr>
          <p:cNvPr id="28" name="TextBox 36"/>
          <p:cNvSpPr txBox="1"/>
          <p:nvPr>
            <p:custDataLst>
              <p:tags r:id="rId9"/>
            </p:custDataLst>
          </p:nvPr>
        </p:nvSpPr>
        <p:spPr>
          <a:xfrm>
            <a:off x="8129927" y="5173045"/>
            <a:ext cx="3053191" cy="353060"/>
          </a:xfrm>
          <a:prstGeom prst="rect">
            <a:avLst/>
          </a:prstGeom>
          <a:noFill/>
        </p:spPr>
        <p:txBody>
          <a:bodyPr wrap="square" lIns="73910" tIns="36956" rIns="73910" bIns="36956" rtlCol="0">
            <a:spAutoFit/>
          </a:bodyPr>
          <a:lstStyle/>
          <a:p>
            <a:pPr>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 </a:t>
            </a: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p:txBody>
      </p:sp>
      <p:sp>
        <p:nvSpPr>
          <p:cNvPr id="29" name="五边形 28"/>
          <p:cNvSpPr/>
          <p:nvPr>
            <p:custDataLst>
              <p:tags r:id="rId10"/>
            </p:custDataLst>
          </p:nvPr>
        </p:nvSpPr>
        <p:spPr>
          <a:xfrm>
            <a:off x="3326144" y="1596962"/>
            <a:ext cx="546240" cy="533178"/>
          </a:xfrm>
          <a:prstGeom prst="pentagon">
            <a:avLst/>
          </a:prstGeom>
          <a:solidFill>
            <a:srgbClr val="3A66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TextBox 35"/>
          <p:cNvSpPr txBox="1"/>
          <p:nvPr>
            <p:custDataLst>
              <p:tags r:id="rId11"/>
            </p:custDataLst>
          </p:nvPr>
        </p:nvSpPr>
        <p:spPr>
          <a:xfrm>
            <a:off x="3464173" y="1752465"/>
            <a:ext cx="1938904" cy="300401"/>
          </a:xfrm>
          <a:prstGeom prst="rect">
            <a:avLst/>
          </a:prstGeom>
          <a:noFill/>
        </p:spPr>
        <p:txBody>
          <a:bodyPr wrap="square" lIns="73910" tIns="36956" rIns="73910" bIns="36956" rtlCol="0">
            <a:spAutoFit/>
          </a:bodyPr>
          <a:lstStyle/>
          <a:p>
            <a:r>
              <a:rPr lang="en-US" altLang="zh-CN" sz="1465" b="1" dirty="0">
                <a:solidFill>
                  <a:schemeClr val="bg1"/>
                </a:solidFill>
                <a:latin typeface="微软雅黑" panose="020B0503020204020204" pitchFamily="34" charset="-122"/>
                <a:ea typeface="微软雅黑" panose="020B0503020204020204" pitchFamily="34" charset="-122"/>
              </a:rPr>
              <a:t>1</a:t>
            </a:r>
            <a:endParaRPr lang="en-US" altLang="zh-CN" sz="2420" b="1" dirty="0">
              <a:solidFill>
                <a:schemeClr val="bg1"/>
              </a:solidFill>
              <a:latin typeface="+mj-ea"/>
              <a:ea typeface="+mj-ea"/>
            </a:endParaRPr>
          </a:p>
        </p:txBody>
      </p:sp>
      <p:sp>
        <p:nvSpPr>
          <p:cNvPr id="45" name="TextBox 36"/>
          <p:cNvSpPr txBox="1"/>
          <p:nvPr>
            <p:custDataLst>
              <p:tags r:id="rId12"/>
            </p:custDataLst>
          </p:nvPr>
        </p:nvSpPr>
        <p:spPr>
          <a:xfrm>
            <a:off x="1008882" y="2172486"/>
            <a:ext cx="3053191" cy="353060"/>
          </a:xfrm>
          <a:prstGeom prst="rect">
            <a:avLst/>
          </a:prstGeom>
          <a:noFill/>
        </p:spPr>
        <p:txBody>
          <a:bodyPr wrap="square" lIns="73910" tIns="36956" rIns="73910" bIns="36956" rtlCol="0">
            <a:spAutoFit/>
          </a:bodyPr>
          <a:lstStyle/>
          <a:p>
            <a:pPr algn="r">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实时监控与异常检测 </a:t>
            </a: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p:txBody>
      </p:sp>
      <p:sp>
        <p:nvSpPr>
          <p:cNvPr id="46" name="五边形 45"/>
          <p:cNvSpPr/>
          <p:nvPr>
            <p:custDataLst>
              <p:tags r:id="rId13"/>
            </p:custDataLst>
          </p:nvPr>
        </p:nvSpPr>
        <p:spPr>
          <a:xfrm>
            <a:off x="3464173" y="4597521"/>
            <a:ext cx="546240" cy="533178"/>
          </a:xfrm>
          <a:prstGeom prst="pentagon">
            <a:avLst/>
          </a:prstGeom>
          <a:solidFill>
            <a:srgbClr val="3A66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TextBox 35"/>
          <p:cNvSpPr txBox="1"/>
          <p:nvPr>
            <p:custDataLst>
              <p:tags r:id="rId14"/>
            </p:custDataLst>
          </p:nvPr>
        </p:nvSpPr>
        <p:spPr>
          <a:xfrm>
            <a:off x="3602202" y="4753024"/>
            <a:ext cx="1938904" cy="300401"/>
          </a:xfrm>
          <a:prstGeom prst="rect">
            <a:avLst/>
          </a:prstGeom>
          <a:noFill/>
        </p:spPr>
        <p:txBody>
          <a:bodyPr wrap="square" lIns="73910" tIns="36956" rIns="73910" bIns="36956" rtlCol="0">
            <a:spAutoFit/>
          </a:bodyPr>
          <a:lstStyle/>
          <a:p>
            <a:r>
              <a:rPr lang="en-US" altLang="zh-CN" sz="1465" b="1" dirty="0">
                <a:solidFill>
                  <a:schemeClr val="bg1"/>
                </a:solidFill>
                <a:latin typeface="微软雅黑" panose="020B0503020204020204" pitchFamily="34" charset="-122"/>
                <a:ea typeface="微软雅黑" panose="020B0503020204020204" pitchFamily="34" charset="-122"/>
              </a:rPr>
              <a:t>3</a:t>
            </a:r>
            <a:endParaRPr lang="en-US" altLang="zh-CN" sz="2420" b="1" dirty="0">
              <a:solidFill>
                <a:schemeClr val="bg1"/>
              </a:solidFill>
              <a:latin typeface="+mj-ea"/>
              <a:ea typeface="+mj-ea"/>
            </a:endParaRPr>
          </a:p>
        </p:txBody>
      </p:sp>
      <p:sp>
        <p:nvSpPr>
          <p:cNvPr id="48" name="TextBox 36"/>
          <p:cNvSpPr txBox="1"/>
          <p:nvPr>
            <p:custDataLst>
              <p:tags r:id="rId15"/>
            </p:custDataLst>
          </p:nvPr>
        </p:nvSpPr>
        <p:spPr>
          <a:xfrm>
            <a:off x="1146911" y="5173045"/>
            <a:ext cx="3053191" cy="353060"/>
          </a:xfrm>
          <a:prstGeom prst="rect">
            <a:avLst/>
          </a:prstGeom>
          <a:noFill/>
        </p:spPr>
        <p:txBody>
          <a:bodyPr wrap="square" lIns="73910" tIns="36956" rIns="73910" bIns="36956" rtlCol="0">
            <a:spAutoFit/>
          </a:bodyPr>
          <a:lstStyle/>
          <a:p>
            <a:pPr algn="r">
              <a:lnSpc>
                <a:spcPct val="130000"/>
              </a:lnSpc>
            </a:pPr>
            <a:r>
              <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rPr>
              <a:t>能耗优化与能效管理 </a:t>
            </a:r>
            <a:endParaRPr lang="en-US" altLang="zh-CN" sz="1400" dirty="0">
              <a:solidFill>
                <a:schemeClr val="tx1">
                  <a:lumMod val="65000"/>
                  <a:lumOff val="35000"/>
                </a:schemeClr>
              </a:solidFill>
              <a:latin typeface="方正兰亭黑_GBK" panose="02000000000000000000" pitchFamily="2" charset="-122"/>
              <a:ea typeface="方正兰亭黑_GBK" panose="02000000000000000000" pitchFamily="2" charset="-122"/>
            </a:endParaRPr>
          </a:p>
        </p:txBody>
      </p:sp>
      <p:sp>
        <p:nvSpPr>
          <p:cNvPr id="49" name="矩形 48"/>
          <p:cNvSpPr/>
          <p:nvPr>
            <p:custDataLst>
              <p:tags r:id="rId16"/>
            </p:custDataLst>
          </p:nvPr>
        </p:nvSpPr>
        <p:spPr>
          <a:xfrm>
            <a:off x="1786871" y="1454924"/>
            <a:ext cx="8558608" cy="4573736"/>
          </a:xfrm>
          <a:prstGeom prst="rect">
            <a:avLst/>
          </a:prstGeom>
          <a:noFill/>
          <a:ln w="19050">
            <a:solidFill>
              <a:srgbClr val="3A6695"/>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par>
                                <p:cTn id="11" presetID="2" presetClass="entr" presetSubtype="12"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cBhvr additive="base">
                                        <p:cTn id="13" dur="500" fill="hold"/>
                                        <p:tgtEl>
                                          <p:spTgt spid="25"/>
                                        </p:tgtEl>
                                        <p:attrNameLst>
                                          <p:attrName>ppt_x</p:attrName>
                                        </p:attrNameLst>
                                      </p:cBhvr>
                                      <p:tavLst>
                                        <p:tav tm="0">
                                          <p:val>
                                            <p:strVal val="0-#ppt_w/2"/>
                                          </p:val>
                                        </p:tav>
                                        <p:tav tm="100000">
                                          <p:val>
                                            <p:strVal val="#ppt_x"/>
                                          </p:val>
                                        </p:tav>
                                      </p:tavLst>
                                    </p:anim>
                                    <p:anim calcmode="lin" valueType="num">
                                      <p:cBhvr additive="base">
                                        <p:cTn id="14" dur="500" fill="hold"/>
                                        <p:tgtEl>
                                          <p:spTgt spid="25"/>
                                        </p:tgtEl>
                                        <p:attrNameLst>
                                          <p:attrName>ppt_y</p:attrName>
                                        </p:attrNameLst>
                                      </p:cBhvr>
                                      <p:tavLst>
                                        <p:tav tm="0">
                                          <p:val>
                                            <p:strVal val="1+#ppt_h/2"/>
                                          </p:val>
                                        </p:tav>
                                        <p:tav tm="100000">
                                          <p:val>
                                            <p:strVal val="#ppt_y"/>
                                          </p:val>
                                        </p:tav>
                                      </p:tavLst>
                                    </p:anim>
                                  </p:childTnLst>
                                </p:cTn>
                              </p:par>
                              <p:par>
                                <p:cTn id="15" presetID="22" presetClass="entr" presetSubtype="1" fill="hold" grpId="0" nodeType="with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wipe(up)">
                                      <p:cBhvr>
                                        <p:cTn id="17" dur="500"/>
                                        <p:tgtEl>
                                          <p:spTgt spid="31"/>
                                        </p:tgtEl>
                                      </p:cBhvr>
                                    </p:animEffect>
                                  </p:childTnLst>
                                </p:cTn>
                              </p:par>
                              <p:par>
                                <p:cTn id="18" presetID="2" presetClass="entr" presetSubtype="12" fill="hold" grpId="0" nodeType="withEffect">
                                  <p:stCondLst>
                                    <p:cond delay="0"/>
                                  </p:stCondLst>
                                  <p:childTnLst>
                                    <p:set>
                                      <p:cBhvr>
                                        <p:cTn id="19" dur="1" fill="hold">
                                          <p:stCondLst>
                                            <p:cond delay="0"/>
                                          </p:stCondLst>
                                        </p:cTn>
                                        <p:tgtEl>
                                          <p:spTgt spid="27"/>
                                        </p:tgtEl>
                                        <p:attrNameLst>
                                          <p:attrName>style.visibility</p:attrName>
                                        </p:attrNameLst>
                                      </p:cBhvr>
                                      <p:to>
                                        <p:strVal val="visible"/>
                                      </p:to>
                                    </p:set>
                                    <p:anim calcmode="lin" valueType="num">
                                      <p:cBhvr additive="base">
                                        <p:cTn id="20" dur="500" fill="hold"/>
                                        <p:tgtEl>
                                          <p:spTgt spid="27"/>
                                        </p:tgtEl>
                                        <p:attrNameLst>
                                          <p:attrName>ppt_x</p:attrName>
                                        </p:attrNameLst>
                                      </p:cBhvr>
                                      <p:tavLst>
                                        <p:tav tm="0">
                                          <p:val>
                                            <p:strVal val="0-#ppt_w/2"/>
                                          </p:val>
                                        </p:tav>
                                        <p:tav tm="100000">
                                          <p:val>
                                            <p:strVal val="#ppt_x"/>
                                          </p:val>
                                        </p:tav>
                                      </p:tavLst>
                                    </p:anim>
                                    <p:anim calcmode="lin" valueType="num">
                                      <p:cBhvr additive="base">
                                        <p:cTn id="21" dur="500" fill="hold"/>
                                        <p:tgtEl>
                                          <p:spTgt spid="27"/>
                                        </p:tgtEl>
                                        <p:attrNameLst>
                                          <p:attrName>ppt_y</p:attrName>
                                        </p:attrNameLst>
                                      </p:cBhvr>
                                      <p:tavLst>
                                        <p:tav tm="0">
                                          <p:val>
                                            <p:strVal val="1+#ppt_h/2"/>
                                          </p:val>
                                        </p:tav>
                                        <p:tav tm="100000">
                                          <p:val>
                                            <p:strVal val="#ppt_y"/>
                                          </p:val>
                                        </p:tav>
                                      </p:tavLst>
                                    </p:anim>
                                  </p:childTnLst>
                                </p:cTn>
                              </p:par>
                              <p:par>
                                <p:cTn id="22" presetID="22" presetClass="entr" presetSubtype="1" fill="hold" grpId="0" nodeType="withEffect">
                                  <p:stCondLst>
                                    <p:cond delay="0"/>
                                  </p:stCondLst>
                                  <p:childTnLst>
                                    <p:set>
                                      <p:cBhvr>
                                        <p:cTn id="23" dur="1" fill="hold">
                                          <p:stCondLst>
                                            <p:cond delay="0"/>
                                          </p:stCondLst>
                                        </p:cTn>
                                        <p:tgtEl>
                                          <p:spTgt spid="28"/>
                                        </p:tgtEl>
                                        <p:attrNameLst>
                                          <p:attrName>style.visibility</p:attrName>
                                        </p:attrNameLst>
                                      </p:cBhvr>
                                      <p:to>
                                        <p:strVal val="visible"/>
                                      </p:to>
                                    </p:set>
                                    <p:animEffect transition="in" filter="wipe(up)">
                                      <p:cBhvr>
                                        <p:cTn id="24" dur="500"/>
                                        <p:tgtEl>
                                          <p:spTgt spid="28"/>
                                        </p:tgtEl>
                                      </p:cBhvr>
                                    </p:animEffect>
                                  </p:childTnLst>
                                </p:cTn>
                              </p:par>
                              <p:par>
                                <p:cTn id="25" presetID="2" presetClass="entr" presetSubtype="12" fill="hold" grpId="0" nodeType="withEffect">
                                  <p:stCondLst>
                                    <p:cond delay="0"/>
                                  </p:stCondLst>
                                  <p:childTnLst>
                                    <p:set>
                                      <p:cBhvr>
                                        <p:cTn id="26" dur="1" fill="hold">
                                          <p:stCondLst>
                                            <p:cond delay="0"/>
                                          </p:stCondLst>
                                        </p:cTn>
                                        <p:tgtEl>
                                          <p:spTgt spid="30"/>
                                        </p:tgtEl>
                                        <p:attrNameLst>
                                          <p:attrName>style.visibility</p:attrName>
                                        </p:attrNameLst>
                                      </p:cBhvr>
                                      <p:to>
                                        <p:strVal val="visible"/>
                                      </p:to>
                                    </p:set>
                                    <p:anim calcmode="lin" valueType="num">
                                      <p:cBhvr additive="base">
                                        <p:cTn id="27" dur="500" fill="hold"/>
                                        <p:tgtEl>
                                          <p:spTgt spid="30"/>
                                        </p:tgtEl>
                                        <p:attrNameLst>
                                          <p:attrName>ppt_x</p:attrName>
                                        </p:attrNameLst>
                                      </p:cBhvr>
                                      <p:tavLst>
                                        <p:tav tm="0">
                                          <p:val>
                                            <p:strVal val="0-#ppt_w/2"/>
                                          </p:val>
                                        </p:tav>
                                        <p:tav tm="100000">
                                          <p:val>
                                            <p:strVal val="#ppt_x"/>
                                          </p:val>
                                        </p:tav>
                                      </p:tavLst>
                                    </p:anim>
                                    <p:anim calcmode="lin" valueType="num">
                                      <p:cBhvr additive="base">
                                        <p:cTn id="28" dur="500" fill="hold"/>
                                        <p:tgtEl>
                                          <p:spTgt spid="30"/>
                                        </p:tgtEl>
                                        <p:attrNameLst>
                                          <p:attrName>ppt_y</p:attrName>
                                        </p:attrNameLst>
                                      </p:cBhvr>
                                      <p:tavLst>
                                        <p:tav tm="0">
                                          <p:val>
                                            <p:strVal val="1+#ppt_h/2"/>
                                          </p:val>
                                        </p:tav>
                                        <p:tav tm="100000">
                                          <p:val>
                                            <p:strVal val="#ppt_y"/>
                                          </p:val>
                                        </p:tav>
                                      </p:tavLst>
                                    </p:anim>
                                  </p:childTnLst>
                                </p:cTn>
                              </p:par>
                              <p:par>
                                <p:cTn id="29" presetID="22" presetClass="entr" presetSubtype="1" fill="hold" grpId="0" nodeType="withEffect">
                                  <p:stCondLst>
                                    <p:cond delay="0"/>
                                  </p:stCondLst>
                                  <p:childTnLst>
                                    <p:set>
                                      <p:cBhvr>
                                        <p:cTn id="30" dur="1" fill="hold">
                                          <p:stCondLst>
                                            <p:cond delay="0"/>
                                          </p:stCondLst>
                                        </p:cTn>
                                        <p:tgtEl>
                                          <p:spTgt spid="45"/>
                                        </p:tgtEl>
                                        <p:attrNameLst>
                                          <p:attrName>style.visibility</p:attrName>
                                        </p:attrNameLst>
                                      </p:cBhvr>
                                      <p:to>
                                        <p:strVal val="visible"/>
                                      </p:to>
                                    </p:set>
                                    <p:animEffect transition="in" filter="wipe(up)">
                                      <p:cBhvr>
                                        <p:cTn id="31" dur="500"/>
                                        <p:tgtEl>
                                          <p:spTgt spid="45"/>
                                        </p:tgtEl>
                                      </p:cBhvr>
                                    </p:animEffect>
                                  </p:childTnLst>
                                </p:cTn>
                              </p:par>
                              <p:par>
                                <p:cTn id="32" presetID="2" presetClass="entr" presetSubtype="12" fill="hold" grpId="0" nodeType="withEffect">
                                  <p:stCondLst>
                                    <p:cond delay="0"/>
                                  </p:stCondLst>
                                  <p:childTnLst>
                                    <p:set>
                                      <p:cBhvr>
                                        <p:cTn id="33" dur="1" fill="hold">
                                          <p:stCondLst>
                                            <p:cond delay="0"/>
                                          </p:stCondLst>
                                        </p:cTn>
                                        <p:tgtEl>
                                          <p:spTgt spid="47"/>
                                        </p:tgtEl>
                                        <p:attrNameLst>
                                          <p:attrName>style.visibility</p:attrName>
                                        </p:attrNameLst>
                                      </p:cBhvr>
                                      <p:to>
                                        <p:strVal val="visible"/>
                                      </p:to>
                                    </p:set>
                                    <p:anim calcmode="lin" valueType="num">
                                      <p:cBhvr additive="base">
                                        <p:cTn id="34" dur="500" fill="hold"/>
                                        <p:tgtEl>
                                          <p:spTgt spid="47"/>
                                        </p:tgtEl>
                                        <p:attrNameLst>
                                          <p:attrName>ppt_x</p:attrName>
                                        </p:attrNameLst>
                                      </p:cBhvr>
                                      <p:tavLst>
                                        <p:tav tm="0">
                                          <p:val>
                                            <p:strVal val="0-#ppt_w/2"/>
                                          </p:val>
                                        </p:tav>
                                        <p:tav tm="100000">
                                          <p:val>
                                            <p:strVal val="#ppt_x"/>
                                          </p:val>
                                        </p:tav>
                                      </p:tavLst>
                                    </p:anim>
                                    <p:anim calcmode="lin" valueType="num">
                                      <p:cBhvr additive="base">
                                        <p:cTn id="35" dur="500" fill="hold"/>
                                        <p:tgtEl>
                                          <p:spTgt spid="47"/>
                                        </p:tgtEl>
                                        <p:attrNameLst>
                                          <p:attrName>ppt_y</p:attrName>
                                        </p:attrNameLst>
                                      </p:cBhvr>
                                      <p:tavLst>
                                        <p:tav tm="0">
                                          <p:val>
                                            <p:strVal val="1+#ppt_h/2"/>
                                          </p:val>
                                        </p:tav>
                                        <p:tav tm="100000">
                                          <p:val>
                                            <p:strVal val="#ppt_y"/>
                                          </p:val>
                                        </p:tav>
                                      </p:tavLst>
                                    </p:anim>
                                  </p:childTnLst>
                                </p:cTn>
                              </p:par>
                              <p:par>
                                <p:cTn id="36" presetID="22" presetClass="entr" presetSubtype="1" fill="hold" grpId="0" nodeType="withEffect">
                                  <p:stCondLst>
                                    <p:cond delay="0"/>
                                  </p:stCondLst>
                                  <p:childTnLst>
                                    <p:set>
                                      <p:cBhvr>
                                        <p:cTn id="37" dur="1" fill="hold">
                                          <p:stCondLst>
                                            <p:cond delay="0"/>
                                          </p:stCondLst>
                                        </p:cTn>
                                        <p:tgtEl>
                                          <p:spTgt spid="48"/>
                                        </p:tgtEl>
                                        <p:attrNameLst>
                                          <p:attrName>style.visibility</p:attrName>
                                        </p:attrNameLst>
                                      </p:cBhvr>
                                      <p:to>
                                        <p:strVal val="visible"/>
                                      </p:to>
                                    </p:set>
                                    <p:animEffect transition="in" filter="wipe(up)">
                                      <p:cBhvr>
                                        <p:cTn id="38" dur="500"/>
                                        <p:tgtEl>
                                          <p:spTgt spid="48"/>
                                        </p:tgtEl>
                                      </p:cBhvr>
                                    </p:animEffect>
                                  </p:childTnLst>
                                </p:cTn>
                              </p:par>
                            </p:childTnLst>
                          </p:cTn>
                        </p:par>
                        <p:par>
                          <p:cTn id="39" fill="hold">
                            <p:stCondLst>
                              <p:cond delay="500"/>
                            </p:stCondLst>
                            <p:childTnLst>
                              <p:par>
                                <p:cTn id="40" presetID="53" presetClass="entr" presetSubtype="16" fill="hold" grpId="0" nodeType="afterEffect">
                                  <p:stCondLst>
                                    <p:cond delay="0"/>
                                  </p:stCondLst>
                                  <p:childTnLst>
                                    <p:set>
                                      <p:cBhvr>
                                        <p:cTn id="41" dur="1" fill="hold">
                                          <p:stCondLst>
                                            <p:cond delay="0"/>
                                          </p:stCondLst>
                                        </p:cTn>
                                        <p:tgtEl>
                                          <p:spTgt spid="49"/>
                                        </p:tgtEl>
                                        <p:attrNameLst>
                                          <p:attrName>style.visibility</p:attrName>
                                        </p:attrNameLst>
                                      </p:cBhvr>
                                      <p:to>
                                        <p:strVal val="visible"/>
                                      </p:to>
                                    </p:set>
                                    <p:anim calcmode="lin" valueType="num">
                                      <p:cBhvr>
                                        <p:cTn id="42" dur="500" fill="hold"/>
                                        <p:tgtEl>
                                          <p:spTgt spid="49"/>
                                        </p:tgtEl>
                                        <p:attrNameLst>
                                          <p:attrName>ppt_w</p:attrName>
                                        </p:attrNameLst>
                                      </p:cBhvr>
                                      <p:tavLst>
                                        <p:tav tm="0">
                                          <p:val>
                                            <p:fltVal val="0"/>
                                          </p:val>
                                        </p:tav>
                                        <p:tav tm="100000">
                                          <p:val>
                                            <p:strVal val="#ppt_w"/>
                                          </p:val>
                                        </p:tav>
                                      </p:tavLst>
                                    </p:anim>
                                    <p:anim calcmode="lin" valueType="num">
                                      <p:cBhvr>
                                        <p:cTn id="43" dur="500" fill="hold"/>
                                        <p:tgtEl>
                                          <p:spTgt spid="49"/>
                                        </p:tgtEl>
                                        <p:attrNameLst>
                                          <p:attrName>ppt_h</p:attrName>
                                        </p:attrNameLst>
                                      </p:cBhvr>
                                      <p:tavLst>
                                        <p:tav tm="0">
                                          <p:val>
                                            <p:fltVal val="0"/>
                                          </p:val>
                                        </p:tav>
                                        <p:tav tm="100000">
                                          <p:val>
                                            <p:strVal val="#ppt_h"/>
                                          </p:val>
                                        </p:tav>
                                      </p:tavLst>
                                    </p:anim>
                                    <p:animEffect transition="in" filter="fade">
                                      <p:cBhvr>
                                        <p:cTn id="44"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25" grpId="0"/>
      <p:bldP spid="31" grpId="0"/>
      <p:bldP spid="27" grpId="0"/>
      <p:bldP spid="28" grpId="0"/>
      <p:bldP spid="30" grpId="0"/>
      <p:bldP spid="45" grpId="0"/>
      <p:bldP spid="47" grpId="0"/>
      <p:bldP spid="48" grpId="0"/>
      <p:bldP spid="49" grpId="0" bldLvl="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35083" y="796575"/>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22325" y="376555"/>
            <a:ext cx="4084955"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4.1.3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应用案例</a:t>
            </a: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涂鸦</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智能HEMS</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 name="矩形 2"/>
          <p:cNvSpPr/>
          <p:nvPr/>
        </p:nvSpPr>
        <p:spPr>
          <a:xfrm>
            <a:off x="435083" y="1525381"/>
            <a:ext cx="11531882" cy="4633320"/>
          </a:xfrm>
          <a:prstGeom prst="rect">
            <a:avLst/>
          </a:prstGeom>
          <a:noFill/>
          <a:ln w="25400">
            <a:solidFill>
              <a:srgbClr val="1342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8" name="图片 5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
        <p:nvSpPr>
          <p:cNvPr id="7" name="文本框 6"/>
          <p:cNvSpPr txBox="1"/>
          <p:nvPr/>
        </p:nvSpPr>
        <p:spPr>
          <a:xfrm>
            <a:off x="747395" y="2045970"/>
            <a:ext cx="6096000" cy="4246245"/>
          </a:xfrm>
          <a:prstGeom prst="rect">
            <a:avLst/>
          </a:prstGeom>
          <a:noFill/>
        </p:spPr>
        <p:txBody>
          <a:bodyPr wrap="square" rtlCol="0" anchor="t">
            <a:spAutoFit/>
          </a:bodyPr>
          <a:p>
            <a:r>
              <a:rPr lang="zh-CN" altLang="en-US"/>
              <a:t>近年来，涂鸦持续优化全球市场布局，凭借在AI、IoT、云计算等领域积累的技术经验和产品优势，输出了覆盖能源、地产、商业、出行等领域的一系列智慧解决方案，特别是在东盟和拉丁美洲等新兴市场，涂鸦寻找到了全新增长点，将全球国际化收入占比从75%提升至82%，展现了卓越的海外市场拓展能力。</a:t>
            </a:r>
            <a:endParaRPr lang="zh-CN" altLang="en-US"/>
          </a:p>
          <a:p>
            <a:endParaRPr lang="zh-CN" altLang="en-US"/>
          </a:p>
          <a:p>
            <a:r>
              <a:rPr lang="zh-CN" altLang="en-US"/>
              <a:t>面向新加坡市场，涂鸦打造的HEMS构建了一种实时互动的新型供用电关系，让家庭用电从被动检测转向主动的、智能化的管理与执行，其覆盖发电、储能、用电、计量等在内的智慧能源设备生态，更为新加坡家庭用户提供了更科学的节能策略，例如，HEMS可根据实时电价、储电情况和用户习惯，通过App设定能耗限额，从而帮助用户降低电费支出。</a:t>
            </a:r>
            <a:endParaRPr lang="zh-CN" altLang="en-US"/>
          </a:p>
          <a:p>
            <a:r>
              <a:rPr lang="zh-CN" altLang="en-US"/>
              <a:t> </a:t>
            </a:r>
            <a:endParaRPr lang="zh-CN" altLang="en-US"/>
          </a:p>
        </p:txBody>
      </p:sp>
      <p:pic>
        <p:nvPicPr>
          <p:cNvPr id="8" name="图片 7"/>
          <p:cNvPicPr>
            <a:picLocks noChangeAspect="1"/>
          </p:cNvPicPr>
          <p:nvPr/>
        </p:nvPicPr>
        <p:blipFill>
          <a:blip r:embed="rId2"/>
          <a:stretch>
            <a:fillRect/>
          </a:stretch>
        </p:blipFill>
        <p:spPr>
          <a:xfrm>
            <a:off x="7146925" y="2197100"/>
            <a:ext cx="4749800" cy="31813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prism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463072" y="0"/>
            <a:ext cx="3858228" cy="6858000"/>
          </a:xfrm>
          <a:prstGeom prst="rect">
            <a:avLst/>
          </a:prstGeom>
        </p:spPr>
      </p:pic>
      <p:sp>
        <p:nvSpPr>
          <p:cNvPr id="3" name="矩形 2"/>
          <p:cNvSpPr/>
          <p:nvPr/>
        </p:nvSpPr>
        <p:spPr>
          <a:xfrm rot="5400000">
            <a:off x="-36814" y="1499886"/>
            <a:ext cx="6858000" cy="3858228"/>
          </a:xfrm>
          <a:prstGeom prst="rect">
            <a:avLst/>
          </a:prstGeom>
          <a:gradFill>
            <a:gsLst>
              <a:gs pos="0">
                <a:srgbClr val="134263"/>
              </a:gs>
              <a:gs pos="59000">
                <a:schemeClr val="accent4">
                  <a:lumMod val="75000"/>
                  <a:alpha val="45000"/>
                </a:schemeClr>
              </a:gs>
              <a:gs pos="99000">
                <a:schemeClr val="accent4">
                  <a:lumMod val="40000"/>
                  <a:lumOff val="60000"/>
                  <a:alpha val="39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366908" y="2563476"/>
            <a:ext cx="1209562" cy="461665"/>
          </a:xfrm>
          <a:prstGeom prst="rect">
            <a:avLst/>
          </a:prstGeom>
          <a:noFill/>
        </p:spPr>
        <p:txBody>
          <a:bodyPr wrap="none" rtlCol="0">
            <a:spAutoFit/>
          </a:bodyPr>
          <a:lstStyle/>
          <a:p>
            <a:r>
              <a:rPr lang="en-US" altLang="zh-CN" sz="2400" dirty="0">
                <a:solidFill>
                  <a:srgbClr val="1E2B57"/>
                </a:solidFill>
                <a:latin typeface="微软雅黑" panose="020B0503020204020204" pitchFamily="34" charset="-122"/>
                <a:ea typeface="微软雅黑" panose="020B0503020204020204" pitchFamily="34" charset="-122"/>
              </a:rPr>
              <a:t>Part.05</a:t>
            </a:r>
            <a:endParaRPr lang="en-US" altLang="zh-CN" sz="2400" dirty="0">
              <a:solidFill>
                <a:srgbClr val="1E2B57"/>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5191730" y="3025141"/>
            <a:ext cx="5537198" cy="922020"/>
          </a:xfrm>
          <a:prstGeom prst="rect">
            <a:avLst/>
          </a:prstGeom>
          <a:noFill/>
          <a:ln>
            <a:noFill/>
          </a:ln>
        </p:spPr>
        <p:txBody>
          <a:bodyPr wrap="square" rtlCol="0">
            <a:spAutoFit/>
          </a:bodyPr>
          <a:lstStyle/>
          <a:p>
            <a:pPr algn="ctr"/>
            <a:r>
              <a:rPr lang="zh-CN" altLang="en-US" sz="5400" b="1" spc="600" dirty="0">
                <a:solidFill>
                  <a:srgbClr val="1E2B57"/>
                </a:solidFill>
                <a:latin typeface="微软雅黑" panose="020B0503020204020204" pitchFamily="34" charset="-122"/>
                <a:ea typeface="微软雅黑" panose="020B0503020204020204" pitchFamily="34" charset="-122"/>
              </a:rPr>
              <a:t>总结与展望</a:t>
            </a:r>
            <a:endParaRPr lang="zh-CN" altLang="en-US" sz="5400" b="1" spc="600" dirty="0">
              <a:solidFill>
                <a:srgbClr val="1E2B57"/>
              </a:solidFill>
              <a:latin typeface="微软雅黑" panose="020B0503020204020204" pitchFamily="34" charset="-122"/>
              <a:ea typeface="微软雅黑" panose="020B0503020204020204" pitchFamily="34" charset="-122"/>
            </a:endParaRPr>
          </a:p>
        </p:txBody>
      </p:sp>
      <p:sp>
        <p:nvSpPr>
          <p:cNvPr id="6" name="矩形 5"/>
          <p:cNvSpPr/>
          <p:nvPr/>
        </p:nvSpPr>
        <p:spPr>
          <a:xfrm>
            <a:off x="11964688" y="0"/>
            <a:ext cx="226979" cy="6858000"/>
          </a:xfrm>
          <a:prstGeom prst="rect">
            <a:avLst/>
          </a:prstGeom>
          <a:solidFill>
            <a:srgbClr val="13426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par>
                          <p:cTn id="15" fill="hold">
                            <p:stCondLst>
                              <p:cond delay="1500"/>
                            </p:stCondLst>
                            <p:childTnLst>
                              <p:par>
                                <p:cTn id="16" presetID="50" presetClass="entr" presetSubtype="0" decel="100000"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1000" fill="hold"/>
                                        <p:tgtEl>
                                          <p:spTgt spid="9"/>
                                        </p:tgtEl>
                                        <p:attrNameLst>
                                          <p:attrName>ppt_w</p:attrName>
                                        </p:attrNameLst>
                                      </p:cBhvr>
                                      <p:tavLst>
                                        <p:tav tm="0">
                                          <p:val>
                                            <p:strVal val="#ppt_w+.3"/>
                                          </p:val>
                                        </p:tav>
                                        <p:tav tm="100000">
                                          <p:val>
                                            <p:strVal val="#ppt_w"/>
                                          </p:val>
                                        </p:tav>
                                      </p:tavLst>
                                    </p:anim>
                                    <p:anim calcmode="lin" valueType="num">
                                      <p:cBhvr>
                                        <p:cTn id="19" dur="1000" fill="hold"/>
                                        <p:tgtEl>
                                          <p:spTgt spid="9"/>
                                        </p:tgtEl>
                                        <p:attrNameLst>
                                          <p:attrName>ppt_h</p:attrName>
                                        </p:attrNameLst>
                                      </p:cBhvr>
                                      <p:tavLst>
                                        <p:tav tm="0">
                                          <p:val>
                                            <p:strVal val="#ppt_h"/>
                                          </p:val>
                                        </p:tav>
                                        <p:tav tm="100000">
                                          <p:val>
                                            <p:strVal val="#ppt_h"/>
                                          </p:val>
                                        </p:tav>
                                      </p:tavLst>
                                    </p:anim>
                                    <p:animEffect transition="in" filter="fade">
                                      <p:cBhvr>
                                        <p:cTn id="20"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093530" y="2044700"/>
            <a:ext cx="2210250" cy="4139999"/>
          </a:xfrm>
          <a:prstGeom prst="rect">
            <a:avLst/>
          </a:prstGeom>
        </p:spPr>
      </p:pic>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矩形 19"/>
          <p:cNvSpPr/>
          <p:nvPr>
            <p:custDataLst>
              <p:tags r:id="rId2"/>
            </p:custDataLst>
          </p:nvPr>
        </p:nvSpPr>
        <p:spPr>
          <a:xfrm>
            <a:off x="3456182" y="2044700"/>
            <a:ext cx="8127554" cy="4140000"/>
          </a:xfrm>
          <a:prstGeom prst="rect">
            <a:avLst/>
          </a:prstGeom>
          <a:noFill/>
          <a:ln w="19050">
            <a:solidFill>
              <a:srgbClr val="3A6695"/>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21" name="组合 20"/>
          <p:cNvGrpSpPr/>
          <p:nvPr>
            <p:custDataLst>
              <p:tags r:id="rId3"/>
            </p:custDataLst>
          </p:nvPr>
        </p:nvGrpSpPr>
        <p:grpSpPr>
          <a:xfrm>
            <a:off x="3825073" y="2234385"/>
            <a:ext cx="7517996" cy="829944"/>
            <a:chOff x="4910249" y="2459187"/>
            <a:chExt cx="4988899" cy="622458"/>
          </a:xfrm>
        </p:grpSpPr>
        <p:sp>
          <p:nvSpPr>
            <p:cNvPr id="23" name="矩形 22"/>
            <p:cNvSpPr/>
            <p:nvPr>
              <p:custDataLst>
                <p:tags r:id="rId4"/>
              </p:custDataLst>
            </p:nvPr>
          </p:nvSpPr>
          <p:spPr>
            <a:xfrm>
              <a:off x="5296473" y="2459187"/>
              <a:ext cx="4602675" cy="622458"/>
            </a:xfrm>
            <a:prstGeom prst="rect">
              <a:avLst/>
            </a:prstGeom>
          </p:spPr>
          <p:txBody>
            <a:bodyPr wrap="square">
              <a:spAutoFit/>
            </a:bodyPr>
            <a:lstStyle/>
            <a:p>
              <a:pPr>
                <a:lnSpc>
                  <a:spcPct val="150000"/>
                </a:lnSpc>
              </a:pP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技术成果显著：近年来，网络数据挖掘技术取得了显著进步。算法的优化和创新使得挖掘过程更加高效和准确，为各行业提供了有力的决策支持。</a:t>
              </a:r>
              <a:endPar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25" name="矩形 24"/>
            <p:cNvSpPr/>
            <p:nvPr>
              <p:custDataLst>
                <p:tags r:id="rId5"/>
              </p:custDataLst>
            </p:nvPr>
          </p:nvSpPr>
          <p:spPr>
            <a:xfrm>
              <a:off x="4910249" y="2570667"/>
              <a:ext cx="349704" cy="367328"/>
            </a:xfrm>
            <a:prstGeom prst="rect">
              <a:avLst/>
            </a:prstGeom>
            <a:solidFill>
              <a:srgbClr val="3A6695"/>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1</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31" name="组合 30"/>
          <p:cNvGrpSpPr/>
          <p:nvPr>
            <p:custDataLst>
              <p:tags r:id="rId6"/>
            </p:custDataLst>
          </p:nvPr>
        </p:nvGrpSpPr>
        <p:grpSpPr>
          <a:xfrm>
            <a:off x="3825074" y="3256303"/>
            <a:ext cx="7606260" cy="1198880"/>
            <a:chOff x="4910249" y="3241174"/>
            <a:chExt cx="5704695" cy="899158"/>
          </a:xfrm>
        </p:grpSpPr>
        <p:sp>
          <p:nvSpPr>
            <p:cNvPr id="32" name="文本框 31"/>
            <p:cNvSpPr txBox="1"/>
            <p:nvPr>
              <p:custDataLst>
                <p:tags r:id="rId7"/>
              </p:custDataLst>
            </p:nvPr>
          </p:nvSpPr>
          <p:spPr>
            <a:xfrm>
              <a:off x="5346848" y="3241174"/>
              <a:ext cx="5268096" cy="899158"/>
            </a:xfrm>
            <a:prstGeom prst="rect">
              <a:avLst/>
            </a:prstGeom>
            <a:noFill/>
          </p:spPr>
          <p:txBody>
            <a:bodyPr wrap="square" rtlCol="0">
              <a:spAutoFit/>
            </a:bodyPr>
            <a:lstStyle/>
            <a:p>
              <a:pPr>
                <a:lnSpc>
                  <a:spcPct val="150000"/>
                </a:lnSpc>
              </a:pP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数据源多样化：随着互联网的普及，网络数据呈现出</a:t>
              </a:r>
              <a:r>
                <a:rPr lang="en-GB" altLang="zh-CN" sz="1600" b="1" dirty="0">
                  <a:latin typeface="Times New Roman" panose="02020603050405020304" pitchFamily="18" charset="0"/>
                  <a:ea typeface="黑体" panose="02010609060101010101" pitchFamily="49" charset="-122"/>
                  <a:cs typeface="Times New Roman" panose="02020603050405020304" pitchFamily="18" charset="0"/>
                  <a:sym typeface="+mn-lt"/>
                </a:rPr>
                <a:t>多样化</a:t>
              </a: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的特点。这为数据挖掘提供了丰富的素材，使得我们能够挖掘出更多有价值的信息。</a:t>
              </a:r>
              <a:endPar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endParaRPr>
            </a:p>
            <a:p>
              <a:pPr>
                <a:lnSpc>
                  <a:spcPct val="150000"/>
                </a:lnSpc>
              </a:pPr>
              <a:endPar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36" name="矩形 35"/>
            <p:cNvSpPr/>
            <p:nvPr>
              <p:custDataLst>
                <p:tags r:id="rId8"/>
              </p:custDataLst>
            </p:nvPr>
          </p:nvSpPr>
          <p:spPr>
            <a:xfrm>
              <a:off x="4910249" y="3335384"/>
              <a:ext cx="349704" cy="367328"/>
            </a:xfrm>
            <a:prstGeom prst="rect">
              <a:avLst/>
            </a:prstGeom>
            <a:solidFill>
              <a:srgbClr val="3A6695"/>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2</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37" name="组合 36"/>
          <p:cNvGrpSpPr/>
          <p:nvPr>
            <p:custDataLst>
              <p:tags r:id="rId9"/>
            </p:custDataLst>
          </p:nvPr>
        </p:nvGrpSpPr>
        <p:grpSpPr>
          <a:xfrm>
            <a:off x="3825074" y="4252180"/>
            <a:ext cx="7606260" cy="829945"/>
            <a:chOff x="4910249" y="3991780"/>
            <a:chExt cx="5704695" cy="622458"/>
          </a:xfrm>
        </p:grpSpPr>
        <p:sp>
          <p:nvSpPr>
            <p:cNvPr id="38" name="文本框 37"/>
            <p:cNvSpPr txBox="1"/>
            <p:nvPr>
              <p:custDataLst>
                <p:tags r:id="rId10"/>
              </p:custDataLst>
            </p:nvPr>
          </p:nvSpPr>
          <p:spPr>
            <a:xfrm>
              <a:off x="5346848" y="3991780"/>
              <a:ext cx="5268096" cy="622458"/>
            </a:xfrm>
            <a:prstGeom prst="rect">
              <a:avLst/>
            </a:prstGeom>
            <a:noFill/>
          </p:spPr>
          <p:txBody>
            <a:bodyPr wrap="square" rtlCol="0">
              <a:spAutoFit/>
            </a:bodyPr>
            <a:lstStyle/>
            <a:p>
              <a:pPr>
                <a:lnSpc>
                  <a:spcPct val="150000"/>
                </a:lnSpc>
              </a:pP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应用领域广泛：网络数据挖掘已经广泛应用于</a:t>
              </a:r>
              <a:r>
                <a:rPr lang="en-GB" altLang="zh-CN" sz="1600" b="1" dirty="0">
                  <a:latin typeface="Times New Roman" panose="02020603050405020304" pitchFamily="18" charset="0"/>
                  <a:ea typeface="黑体" panose="02010609060101010101" pitchFamily="49" charset="-122"/>
                  <a:cs typeface="Times New Roman" panose="02020603050405020304" pitchFamily="18" charset="0"/>
                  <a:sym typeface="+mn-lt"/>
                </a:rPr>
                <a:t>市场预测、个性化推荐、情感分析等</a:t>
              </a: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多个领域，为各行业提供了有力的支持。</a:t>
              </a:r>
              <a:endPar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39" name="矩形 38"/>
            <p:cNvSpPr/>
            <p:nvPr>
              <p:custDataLst>
                <p:tags r:id="rId11"/>
              </p:custDataLst>
            </p:nvPr>
          </p:nvSpPr>
          <p:spPr>
            <a:xfrm>
              <a:off x="4910249" y="4085990"/>
              <a:ext cx="349704" cy="367328"/>
            </a:xfrm>
            <a:prstGeom prst="rect">
              <a:avLst/>
            </a:prstGeom>
            <a:solidFill>
              <a:srgbClr val="3A6695"/>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3</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40" name="组合 39"/>
          <p:cNvGrpSpPr/>
          <p:nvPr>
            <p:custDataLst>
              <p:tags r:id="rId12"/>
            </p:custDataLst>
          </p:nvPr>
        </p:nvGrpSpPr>
        <p:grpSpPr>
          <a:xfrm>
            <a:off x="3825074" y="5248054"/>
            <a:ext cx="7606260" cy="1198880"/>
            <a:chOff x="4910249" y="3991780"/>
            <a:chExt cx="5704695" cy="899158"/>
          </a:xfrm>
        </p:grpSpPr>
        <p:sp>
          <p:nvSpPr>
            <p:cNvPr id="41" name="文本框 40"/>
            <p:cNvSpPr txBox="1"/>
            <p:nvPr>
              <p:custDataLst>
                <p:tags r:id="rId13"/>
              </p:custDataLst>
            </p:nvPr>
          </p:nvSpPr>
          <p:spPr>
            <a:xfrm>
              <a:off x="5346848" y="3991780"/>
              <a:ext cx="5268096" cy="899158"/>
            </a:xfrm>
            <a:prstGeom prst="rect">
              <a:avLst/>
            </a:prstGeom>
            <a:noFill/>
          </p:spPr>
          <p:txBody>
            <a:bodyPr wrap="square" rtlCol="0">
              <a:spAutoFit/>
            </a:bodyPr>
            <a:lstStyle/>
            <a:p>
              <a:pPr>
                <a:lnSpc>
                  <a:spcPct val="150000"/>
                </a:lnSpc>
              </a:pP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挑战与问题：尽管取得了显著成果，但网络数据挖掘仍面临</a:t>
              </a:r>
              <a:r>
                <a:rPr lang="en-GB" altLang="zh-CN" sz="1600" b="1" dirty="0">
                  <a:latin typeface="Times New Roman" panose="02020603050405020304" pitchFamily="18" charset="0"/>
                  <a:ea typeface="黑体" panose="02010609060101010101" pitchFamily="49" charset="-122"/>
                  <a:cs typeface="Times New Roman" panose="02020603050405020304" pitchFamily="18" charset="0"/>
                  <a:sym typeface="+mn-lt"/>
                </a:rPr>
                <a:t>数据隐私、算法可解释性、结果评估等</a:t>
              </a: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挑战和问题，需要进一步研究和解决。</a:t>
              </a:r>
              <a:endPar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endParaRPr>
            </a:p>
            <a:p>
              <a:pPr>
                <a:lnSpc>
                  <a:spcPct val="150000"/>
                </a:lnSpc>
              </a:pPr>
              <a:endPar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42" name="矩形 41"/>
            <p:cNvSpPr/>
            <p:nvPr>
              <p:custDataLst>
                <p:tags r:id="rId14"/>
              </p:custDataLst>
            </p:nvPr>
          </p:nvSpPr>
          <p:spPr>
            <a:xfrm>
              <a:off x="4910249" y="4085990"/>
              <a:ext cx="349704" cy="367328"/>
            </a:xfrm>
            <a:prstGeom prst="rect">
              <a:avLst/>
            </a:prstGeom>
            <a:solidFill>
              <a:srgbClr val="3A6695"/>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4</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sp>
        <p:nvSpPr>
          <p:cNvPr id="43" name="矩形 42"/>
          <p:cNvSpPr/>
          <p:nvPr/>
        </p:nvSpPr>
        <p:spPr>
          <a:xfrm>
            <a:off x="1093530" y="2044700"/>
            <a:ext cx="2210250" cy="4139999"/>
          </a:xfrm>
          <a:prstGeom prst="rect">
            <a:avLst/>
          </a:prstGeom>
          <a:solidFill>
            <a:srgbClr val="1E2B57">
              <a:alpha val="3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sz="3200" dirty="0">
                <a:latin typeface="微软雅黑" panose="020B0503020204020204" pitchFamily="34" charset="-122"/>
                <a:ea typeface="微软雅黑" panose="020B0503020204020204" pitchFamily="34" charset="-122"/>
              </a:rPr>
              <a:t>现状总结与</a:t>
            </a:r>
            <a:endParaRPr lang="zh-CN" sz="3200" dirty="0">
              <a:latin typeface="微软雅黑" panose="020B0503020204020204" pitchFamily="34" charset="-122"/>
              <a:ea typeface="微软雅黑" panose="020B0503020204020204" pitchFamily="34" charset="-122"/>
            </a:endParaRPr>
          </a:p>
          <a:p>
            <a:pPr algn="ctr">
              <a:lnSpc>
                <a:spcPct val="150000"/>
              </a:lnSpc>
            </a:pPr>
            <a:r>
              <a:rPr lang="zh-CN" sz="3200" dirty="0">
                <a:latin typeface="微软雅黑" panose="020B0503020204020204" pitchFamily="34" charset="-122"/>
                <a:ea typeface="微软雅黑" panose="020B0503020204020204" pitchFamily="34" charset="-122"/>
              </a:rPr>
              <a:t>未来展望</a:t>
            </a:r>
            <a:endParaRPr lang="zh-CN" sz="3200" dirty="0">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childTnLst>
                          </p:cTn>
                        </p:par>
                        <p:par>
                          <p:cTn id="8" fill="hold">
                            <p:stCondLst>
                              <p:cond delay="500"/>
                            </p:stCondLst>
                            <p:childTnLst>
                              <p:par>
                                <p:cTn id="9" presetID="2" presetClass="entr" presetSubtype="4" decel="53300" fill="hold" grpId="0" nodeType="afterEffect">
                                  <p:stCondLst>
                                    <p:cond delay="0"/>
                                  </p:stCondLst>
                                  <p:childTnLst>
                                    <p:set>
                                      <p:cBhvr>
                                        <p:cTn id="10" dur="1" fill="hold">
                                          <p:stCondLst>
                                            <p:cond delay="0"/>
                                          </p:stCondLst>
                                        </p:cTn>
                                        <p:tgtEl>
                                          <p:spTgt spid="43"/>
                                        </p:tgtEl>
                                        <p:attrNameLst>
                                          <p:attrName>style.visibility</p:attrName>
                                        </p:attrNameLst>
                                      </p:cBhvr>
                                      <p:to>
                                        <p:strVal val="visible"/>
                                      </p:to>
                                    </p:set>
                                    <p:anim calcmode="lin" valueType="num">
                                      <p:cBhvr additive="base">
                                        <p:cTn id="11" dur="750" fill="hold"/>
                                        <p:tgtEl>
                                          <p:spTgt spid="43"/>
                                        </p:tgtEl>
                                        <p:attrNameLst>
                                          <p:attrName>ppt_x</p:attrName>
                                        </p:attrNameLst>
                                      </p:cBhvr>
                                      <p:tavLst>
                                        <p:tav tm="0">
                                          <p:val>
                                            <p:strVal val="#ppt_x"/>
                                          </p:val>
                                        </p:tav>
                                        <p:tav tm="100000">
                                          <p:val>
                                            <p:strVal val="#ppt_x"/>
                                          </p:val>
                                        </p:tav>
                                      </p:tavLst>
                                    </p:anim>
                                    <p:anim calcmode="lin" valueType="num">
                                      <p:cBhvr additive="base">
                                        <p:cTn id="12" dur="750" fill="hold"/>
                                        <p:tgtEl>
                                          <p:spTgt spid="43"/>
                                        </p:tgtEl>
                                        <p:attrNameLst>
                                          <p:attrName>ppt_y</p:attrName>
                                        </p:attrNameLst>
                                      </p:cBhvr>
                                      <p:tavLst>
                                        <p:tav tm="0">
                                          <p:val>
                                            <p:strVal val="1+#ppt_h/2"/>
                                          </p:val>
                                        </p:tav>
                                        <p:tav tm="100000">
                                          <p:val>
                                            <p:strVal val="#ppt_y"/>
                                          </p:val>
                                        </p:tav>
                                      </p:tavLst>
                                    </p:anim>
                                  </p:childTnLst>
                                </p:cTn>
                              </p:par>
                            </p:childTnLst>
                          </p:cTn>
                        </p:par>
                        <p:par>
                          <p:cTn id="13" fill="hold">
                            <p:stCondLst>
                              <p:cond delay="1500"/>
                            </p:stCondLst>
                            <p:childTnLst>
                              <p:par>
                                <p:cTn id="14" presetID="53" presetClass="entr" presetSubtype="16" fill="hold" grpId="0" nodeType="afterEffect">
                                  <p:stCondLst>
                                    <p:cond delay="0"/>
                                  </p:stCondLst>
                                  <p:childTnLst>
                                    <p:set>
                                      <p:cBhvr>
                                        <p:cTn id="15" dur="1" fill="hold">
                                          <p:stCondLst>
                                            <p:cond delay="0"/>
                                          </p:stCondLst>
                                        </p:cTn>
                                        <p:tgtEl>
                                          <p:spTgt spid="20"/>
                                        </p:tgtEl>
                                        <p:attrNameLst>
                                          <p:attrName>style.visibility</p:attrName>
                                        </p:attrNameLst>
                                      </p:cBhvr>
                                      <p:to>
                                        <p:strVal val="visible"/>
                                      </p:to>
                                    </p:set>
                                    <p:anim calcmode="lin" valueType="num">
                                      <p:cBhvr>
                                        <p:cTn id="16" dur="500" fill="hold"/>
                                        <p:tgtEl>
                                          <p:spTgt spid="20"/>
                                        </p:tgtEl>
                                        <p:attrNameLst>
                                          <p:attrName>ppt_w</p:attrName>
                                        </p:attrNameLst>
                                      </p:cBhvr>
                                      <p:tavLst>
                                        <p:tav tm="0">
                                          <p:val>
                                            <p:fltVal val="0"/>
                                          </p:val>
                                        </p:tav>
                                        <p:tav tm="100000">
                                          <p:val>
                                            <p:strVal val="#ppt_w"/>
                                          </p:val>
                                        </p:tav>
                                      </p:tavLst>
                                    </p:anim>
                                    <p:anim calcmode="lin" valueType="num">
                                      <p:cBhvr>
                                        <p:cTn id="17" dur="500" fill="hold"/>
                                        <p:tgtEl>
                                          <p:spTgt spid="20"/>
                                        </p:tgtEl>
                                        <p:attrNameLst>
                                          <p:attrName>ppt_h</p:attrName>
                                        </p:attrNameLst>
                                      </p:cBhvr>
                                      <p:tavLst>
                                        <p:tav tm="0">
                                          <p:val>
                                            <p:fltVal val="0"/>
                                          </p:val>
                                        </p:tav>
                                        <p:tav tm="100000">
                                          <p:val>
                                            <p:strVal val="#ppt_h"/>
                                          </p:val>
                                        </p:tav>
                                      </p:tavLst>
                                    </p:anim>
                                    <p:animEffect transition="in" filter="fade">
                                      <p:cBhvr>
                                        <p:cTn id="18" dur="500"/>
                                        <p:tgtEl>
                                          <p:spTgt spid="20"/>
                                        </p:tgtEl>
                                      </p:cBhvr>
                                    </p:animEffect>
                                  </p:childTnLst>
                                </p:cTn>
                              </p:par>
                            </p:childTnLst>
                          </p:cTn>
                        </p:par>
                        <p:par>
                          <p:cTn id="19" fill="hold">
                            <p:stCondLst>
                              <p:cond delay="2000"/>
                            </p:stCondLst>
                            <p:childTnLst>
                              <p:par>
                                <p:cTn id="20" presetID="42" presetClass="entr" presetSubtype="0" fill="hold" nodeType="after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1000"/>
                                        <p:tgtEl>
                                          <p:spTgt spid="21"/>
                                        </p:tgtEl>
                                      </p:cBhvr>
                                    </p:animEffect>
                                    <p:anim calcmode="lin" valueType="num">
                                      <p:cBhvr>
                                        <p:cTn id="23" dur="1000" fill="hold"/>
                                        <p:tgtEl>
                                          <p:spTgt spid="21"/>
                                        </p:tgtEl>
                                        <p:attrNameLst>
                                          <p:attrName>ppt_x</p:attrName>
                                        </p:attrNameLst>
                                      </p:cBhvr>
                                      <p:tavLst>
                                        <p:tav tm="0">
                                          <p:val>
                                            <p:strVal val="#ppt_x"/>
                                          </p:val>
                                        </p:tav>
                                        <p:tav tm="100000">
                                          <p:val>
                                            <p:strVal val="#ppt_x"/>
                                          </p:val>
                                        </p:tav>
                                      </p:tavLst>
                                    </p:anim>
                                    <p:anim calcmode="lin" valueType="num">
                                      <p:cBhvr>
                                        <p:cTn id="24" dur="1000" fill="hold"/>
                                        <p:tgtEl>
                                          <p:spTgt spid="21"/>
                                        </p:tgtEl>
                                        <p:attrNameLst>
                                          <p:attrName>ppt_y</p:attrName>
                                        </p:attrNameLst>
                                      </p:cBhvr>
                                      <p:tavLst>
                                        <p:tav tm="0">
                                          <p:val>
                                            <p:strVal val="#ppt_y+.1"/>
                                          </p:val>
                                        </p:tav>
                                        <p:tav tm="100000">
                                          <p:val>
                                            <p:strVal val="#ppt_y"/>
                                          </p:val>
                                        </p:tav>
                                      </p:tavLst>
                                    </p:anim>
                                  </p:childTnLst>
                                </p:cTn>
                              </p:par>
                            </p:childTnLst>
                          </p:cTn>
                        </p:par>
                        <p:par>
                          <p:cTn id="25" fill="hold">
                            <p:stCondLst>
                              <p:cond delay="3000"/>
                            </p:stCondLst>
                            <p:childTnLst>
                              <p:par>
                                <p:cTn id="26" presetID="42" presetClass="entr" presetSubtype="0" fill="hold" nodeType="after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fade">
                                      <p:cBhvr>
                                        <p:cTn id="28" dur="1000"/>
                                        <p:tgtEl>
                                          <p:spTgt spid="31"/>
                                        </p:tgtEl>
                                      </p:cBhvr>
                                    </p:animEffect>
                                    <p:anim calcmode="lin" valueType="num">
                                      <p:cBhvr>
                                        <p:cTn id="29" dur="1000" fill="hold"/>
                                        <p:tgtEl>
                                          <p:spTgt spid="31"/>
                                        </p:tgtEl>
                                        <p:attrNameLst>
                                          <p:attrName>ppt_x</p:attrName>
                                        </p:attrNameLst>
                                      </p:cBhvr>
                                      <p:tavLst>
                                        <p:tav tm="0">
                                          <p:val>
                                            <p:strVal val="#ppt_x"/>
                                          </p:val>
                                        </p:tav>
                                        <p:tav tm="100000">
                                          <p:val>
                                            <p:strVal val="#ppt_x"/>
                                          </p:val>
                                        </p:tav>
                                      </p:tavLst>
                                    </p:anim>
                                    <p:anim calcmode="lin" valueType="num">
                                      <p:cBhvr>
                                        <p:cTn id="30" dur="1000" fill="hold"/>
                                        <p:tgtEl>
                                          <p:spTgt spid="31"/>
                                        </p:tgtEl>
                                        <p:attrNameLst>
                                          <p:attrName>ppt_y</p:attrName>
                                        </p:attrNameLst>
                                      </p:cBhvr>
                                      <p:tavLst>
                                        <p:tav tm="0">
                                          <p:val>
                                            <p:strVal val="#ppt_y+.1"/>
                                          </p:val>
                                        </p:tav>
                                        <p:tav tm="100000">
                                          <p:val>
                                            <p:strVal val="#ppt_y"/>
                                          </p:val>
                                        </p:tav>
                                      </p:tavLst>
                                    </p:anim>
                                  </p:childTnLst>
                                </p:cTn>
                              </p:par>
                            </p:childTnLst>
                          </p:cTn>
                        </p:par>
                        <p:par>
                          <p:cTn id="31" fill="hold">
                            <p:stCondLst>
                              <p:cond delay="4000"/>
                            </p:stCondLst>
                            <p:childTnLst>
                              <p:par>
                                <p:cTn id="32" presetID="42" presetClass="entr" presetSubtype="0" fill="hold" nodeType="afterEffect">
                                  <p:stCondLst>
                                    <p:cond delay="0"/>
                                  </p:stCondLst>
                                  <p:childTnLst>
                                    <p:set>
                                      <p:cBhvr>
                                        <p:cTn id="33" dur="1" fill="hold">
                                          <p:stCondLst>
                                            <p:cond delay="0"/>
                                          </p:stCondLst>
                                        </p:cTn>
                                        <p:tgtEl>
                                          <p:spTgt spid="37"/>
                                        </p:tgtEl>
                                        <p:attrNameLst>
                                          <p:attrName>style.visibility</p:attrName>
                                        </p:attrNameLst>
                                      </p:cBhvr>
                                      <p:to>
                                        <p:strVal val="visible"/>
                                      </p:to>
                                    </p:set>
                                    <p:animEffect transition="in" filter="fade">
                                      <p:cBhvr>
                                        <p:cTn id="34" dur="1000"/>
                                        <p:tgtEl>
                                          <p:spTgt spid="37"/>
                                        </p:tgtEl>
                                      </p:cBhvr>
                                    </p:animEffect>
                                    <p:anim calcmode="lin" valueType="num">
                                      <p:cBhvr>
                                        <p:cTn id="35" dur="1000" fill="hold"/>
                                        <p:tgtEl>
                                          <p:spTgt spid="37"/>
                                        </p:tgtEl>
                                        <p:attrNameLst>
                                          <p:attrName>ppt_x</p:attrName>
                                        </p:attrNameLst>
                                      </p:cBhvr>
                                      <p:tavLst>
                                        <p:tav tm="0">
                                          <p:val>
                                            <p:strVal val="#ppt_x"/>
                                          </p:val>
                                        </p:tav>
                                        <p:tav tm="100000">
                                          <p:val>
                                            <p:strVal val="#ppt_x"/>
                                          </p:val>
                                        </p:tav>
                                      </p:tavLst>
                                    </p:anim>
                                    <p:anim calcmode="lin" valueType="num">
                                      <p:cBhvr>
                                        <p:cTn id="36" dur="1000" fill="hold"/>
                                        <p:tgtEl>
                                          <p:spTgt spid="37"/>
                                        </p:tgtEl>
                                        <p:attrNameLst>
                                          <p:attrName>ppt_y</p:attrName>
                                        </p:attrNameLst>
                                      </p:cBhvr>
                                      <p:tavLst>
                                        <p:tav tm="0">
                                          <p:val>
                                            <p:strVal val="#ppt_y+.1"/>
                                          </p:val>
                                        </p:tav>
                                        <p:tav tm="100000">
                                          <p:val>
                                            <p:strVal val="#ppt_y"/>
                                          </p:val>
                                        </p:tav>
                                      </p:tavLst>
                                    </p:anim>
                                  </p:childTnLst>
                                </p:cTn>
                              </p:par>
                            </p:childTnLst>
                          </p:cTn>
                        </p:par>
                        <p:par>
                          <p:cTn id="37" fill="hold">
                            <p:stCondLst>
                              <p:cond delay="5000"/>
                            </p:stCondLst>
                            <p:childTnLst>
                              <p:par>
                                <p:cTn id="38" presetID="42" presetClass="entr" presetSubtype="0" fill="hold" nodeType="afterEffect">
                                  <p:stCondLst>
                                    <p:cond delay="0"/>
                                  </p:stCondLst>
                                  <p:childTnLst>
                                    <p:set>
                                      <p:cBhvr>
                                        <p:cTn id="39" dur="1" fill="hold">
                                          <p:stCondLst>
                                            <p:cond delay="0"/>
                                          </p:stCondLst>
                                        </p:cTn>
                                        <p:tgtEl>
                                          <p:spTgt spid="40"/>
                                        </p:tgtEl>
                                        <p:attrNameLst>
                                          <p:attrName>style.visibility</p:attrName>
                                        </p:attrNameLst>
                                      </p:cBhvr>
                                      <p:to>
                                        <p:strVal val="visible"/>
                                      </p:to>
                                    </p:set>
                                    <p:animEffect transition="in" filter="fade">
                                      <p:cBhvr>
                                        <p:cTn id="40" dur="1000"/>
                                        <p:tgtEl>
                                          <p:spTgt spid="40"/>
                                        </p:tgtEl>
                                      </p:cBhvr>
                                    </p:animEffect>
                                    <p:anim calcmode="lin" valueType="num">
                                      <p:cBhvr>
                                        <p:cTn id="41" dur="1000" fill="hold"/>
                                        <p:tgtEl>
                                          <p:spTgt spid="40"/>
                                        </p:tgtEl>
                                        <p:attrNameLst>
                                          <p:attrName>ppt_x</p:attrName>
                                        </p:attrNameLst>
                                      </p:cBhvr>
                                      <p:tavLst>
                                        <p:tav tm="0">
                                          <p:val>
                                            <p:strVal val="#ppt_x"/>
                                          </p:val>
                                        </p:tav>
                                        <p:tav tm="100000">
                                          <p:val>
                                            <p:strVal val="#ppt_x"/>
                                          </p:val>
                                        </p:tav>
                                      </p:tavLst>
                                    </p:anim>
                                    <p:anim calcmode="lin" valueType="num">
                                      <p:cBhvr>
                                        <p:cTn id="42"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ldLvl="0" animBg="1"/>
      <p:bldP spid="43" grpId="0" bldLvl="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2230" y="0"/>
            <a:ext cx="12191999" cy="6858000"/>
          </a:xfrm>
          <a:prstGeom prst="rect">
            <a:avLst/>
          </a:prstGeom>
        </p:spPr>
      </p:pic>
      <p:sp>
        <p:nvSpPr>
          <p:cNvPr id="8" name="矩形 7"/>
          <p:cNvSpPr/>
          <p:nvPr/>
        </p:nvSpPr>
        <p:spPr>
          <a:xfrm>
            <a:off x="-22230" y="0"/>
            <a:ext cx="12214230" cy="6858000"/>
          </a:xfrm>
          <a:prstGeom prst="rect">
            <a:avLst/>
          </a:prstGeom>
          <a:gradFill flip="none" rotWithShape="1">
            <a:gsLst>
              <a:gs pos="0">
                <a:srgbClr val="134263">
                  <a:tint val="66000"/>
                  <a:satMod val="160000"/>
                  <a:alpha val="74000"/>
                </a:srgbClr>
              </a:gs>
              <a:gs pos="50000">
                <a:schemeClr val="tx2">
                  <a:lumMod val="20000"/>
                  <a:lumOff val="80000"/>
                  <a:alpha val="0"/>
                </a:schemeClr>
              </a:gs>
              <a:gs pos="100000">
                <a:schemeClr val="tx2">
                  <a:lumMod val="40000"/>
                  <a:lumOff val="60000"/>
                  <a:alpha val="7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FF0000"/>
              </a:solidFill>
            </a:endParaRPr>
          </a:p>
        </p:txBody>
      </p:sp>
      <p:sp>
        <p:nvSpPr>
          <p:cNvPr id="6" name="矩形 5"/>
          <p:cNvSpPr/>
          <p:nvPr/>
        </p:nvSpPr>
        <p:spPr>
          <a:xfrm>
            <a:off x="0" y="2071396"/>
            <a:ext cx="12214230" cy="3395202"/>
          </a:xfrm>
          <a:prstGeom prst="rect">
            <a:avLst/>
          </a:prstGeom>
          <a:solidFill>
            <a:schemeClr val="tx2">
              <a:lumMod val="75000"/>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文本框 14"/>
          <p:cNvSpPr txBox="1"/>
          <p:nvPr/>
        </p:nvSpPr>
        <p:spPr>
          <a:xfrm>
            <a:off x="2139886" y="2605399"/>
            <a:ext cx="7867766" cy="1014730"/>
          </a:xfrm>
          <a:prstGeom prst="rect">
            <a:avLst/>
          </a:prstGeom>
          <a:noFill/>
        </p:spPr>
        <p:txBody>
          <a:bodyPr wrap="square" rtlCol="0">
            <a:spAutoFit/>
          </a:bodyPr>
          <a:lstStyle/>
          <a:p>
            <a:pPr algn="dist"/>
            <a:r>
              <a:rPr lang="zh-CN" altLang="en-US" sz="6000" b="1" dirty="0">
                <a:solidFill>
                  <a:schemeClr val="bg1">
                    <a:lumMod val="95000"/>
                  </a:schemeClr>
                </a:solidFill>
                <a:latin typeface="微软雅黑" panose="020B0503020204020204" pitchFamily="34" charset="-122"/>
                <a:ea typeface="微软雅黑" panose="020B0503020204020204" pitchFamily="34" charset="-122"/>
              </a:rPr>
              <a:t>请各位老师指正</a:t>
            </a:r>
            <a:endParaRPr lang="zh-CN" altLang="en-US" sz="6000" b="1" dirty="0">
              <a:solidFill>
                <a:schemeClr val="bg1">
                  <a:lumMod val="95000"/>
                </a:schemeClr>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4198" y="137020"/>
            <a:ext cx="2157390" cy="622843"/>
          </a:xfrm>
          <a:prstGeom prst="rect">
            <a:avLst/>
          </a:prstGeom>
        </p:spPr>
      </p:pic>
      <p:sp>
        <p:nvSpPr>
          <p:cNvPr id="2" name="TextBox 6"/>
          <p:cNvSpPr txBox="1"/>
          <p:nvPr/>
        </p:nvSpPr>
        <p:spPr>
          <a:xfrm>
            <a:off x="3747987" y="4434317"/>
            <a:ext cx="4039870" cy="397510"/>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pPr algn="ctr"/>
            <a:r>
              <a:rPr lang="zh-CN" b="1" dirty="0">
                <a:solidFill>
                  <a:schemeClr val="bg1"/>
                </a:solidFill>
                <a:latin typeface="微软雅黑" panose="020B0503020204020204" pitchFamily="34" charset="-122"/>
                <a:ea typeface="微软雅黑" panose="020B0503020204020204" pitchFamily="34" charset="-122"/>
              </a:rPr>
              <a:t>小组成员：杨一舟</a:t>
            </a:r>
            <a:r>
              <a:rPr lang="en-US" altLang="zh-CN" b="1" dirty="0">
                <a:solidFill>
                  <a:schemeClr val="bg1"/>
                </a:solidFill>
                <a:latin typeface="微软雅黑" panose="020B0503020204020204" pitchFamily="34" charset="-122"/>
                <a:ea typeface="微软雅黑" panose="020B0503020204020204" pitchFamily="34" charset="-122"/>
              </a:rPr>
              <a:t>  </a:t>
            </a:r>
            <a:r>
              <a:rPr lang="zh-CN" altLang="en-US" b="1" dirty="0">
                <a:solidFill>
                  <a:schemeClr val="bg1"/>
                </a:solidFill>
                <a:latin typeface="微软雅黑" panose="020B0503020204020204" pitchFamily="34" charset="-122"/>
                <a:ea typeface="微软雅黑" panose="020B0503020204020204" pitchFamily="34" charset="-122"/>
              </a:rPr>
              <a:t>刘翼逍</a:t>
            </a:r>
            <a:r>
              <a:rPr lang="en-US" altLang="zh-CN" b="1" dirty="0">
                <a:solidFill>
                  <a:schemeClr val="bg1"/>
                </a:solidFill>
                <a:latin typeface="微软雅黑" panose="020B0503020204020204" pitchFamily="34" charset="-122"/>
                <a:ea typeface="微软雅黑" panose="020B0503020204020204" pitchFamily="34" charset="-122"/>
              </a:rPr>
              <a:t>  </a:t>
            </a:r>
            <a:r>
              <a:rPr lang="zh-CN" altLang="en-US" b="1" dirty="0">
                <a:solidFill>
                  <a:schemeClr val="bg1"/>
                </a:solidFill>
                <a:latin typeface="微软雅黑" panose="020B0503020204020204" pitchFamily="34" charset="-122"/>
                <a:ea typeface="微软雅黑" panose="020B0503020204020204" pitchFamily="34" charset="-122"/>
              </a:rPr>
              <a:t>梁上川</a:t>
            </a:r>
            <a:endParaRPr lang="zh-CN" altLang="en-US"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750"/>
                                        <p:tgtEl>
                                          <p:spTgt spid="8"/>
                                        </p:tgtEl>
                                      </p:cBhvr>
                                    </p:animEffect>
                                  </p:childTnLst>
                                </p:cTn>
                              </p:par>
                            </p:childTnLst>
                          </p:cTn>
                        </p:par>
                        <p:par>
                          <p:cTn id="8" fill="hold">
                            <p:stCondLst>
                              <p:cond delay="1000"/>
                            </p:stCondLst>
                            <p:childTnLst>
                              <p:par>
                                <p:cTn id="9" presetID="50" presetClass="entr" presetSubtype="0" decel="100000" fill="hold" grpId="0" nodeType="afterEffect">
                                  <p:stCondLst>
                                    <p:cond delay="0"/>
                                  </p:stCondLst>
                                  <p:iterate type="lt">
                                    <p:tmPct val="10000"/>
                                  </p:iterate>
                                  <p:childTnLst>
                                    <p:set>
                                      <p:cBhvr>
                                        <p:cTn id="10" dur="1" fill="hold">
                                          <p:stCondLst>
                                            <p:cond delay="0"/>
                                          </p:stCondLst>
                                        </p:cTn>
                                        <p:tgtEl>
                                          <p:spTgt spid="15"/>
                                        </p:tgtEl>
                                        <p:attrNameLst>
                                          <p:attrName>style.visibility</p:attrName>
                                        </p:attrNameLst>
                                      </p:cBhvr>
                                      <p:to>
                                        <p:strVal val="visible"/>
                                      </p:to>
                                    </p:set>
                                    <p:anim calcmode="lin" valueType="num">
                                      <p:cBhvr>
                                        <p:cTn id="11" dur="1000" fill="hold"/>
                                        <p:tgtEl>
                                          <p:spTgt spid="15"/>
                                        </p:tgtEl>
                                        <p:attrNameLst>
                                          <p:attrName>ppt_w</p:attrName>
                                        </p:attrNameLst>
                                      </p:cBhvr>
                                      <p:tavLst>
                                        <p:tav tm="0">
                                          <p:val>
                                            <p:strVal val="#ppt_w+.3"/>
                                          </p:val>
                                        </p:tav>
                                        <p:tav tm="100000">
                                          <p:val>
                                            <p:strVal val="#ppt_w"/>
                                          </p:val>
                                        </p:tav>
                                      </p:tavLst>
                                    </p:anim>
                                    <p:anim calcmode="lin" valueType="num">
                                      <p:cBhvr>
                                        <p:cTn id="12" dur="1000" fill="hold"/>
                                        <p:tgtEl>
                                          <p:spTgt spid="15"/>
                                        </p:tgtEl>
                                        <p:attrNameLst>
                                          <p:attrName>ppt_h</p:attrName>
                                        </p:attrNameLst>
                                      </p:cBhvr>
                                      <p:tavLst>
                                        <p:tav tm="0">
                                          <p:val>
                                            <p:strVal val="#ppt_h"/>
                                          </p:val>
                                        </p:tav>
                                        <p:tav tm="100000">
                                          <p:val>
                                            <p:strVal val="#ppt_h"/>
                                          </p:val>
                                        </p:tav>
                                      </p:tavLst>
                                    </p:anim>
                                    <p:animEffect transition="in" filter="fade">
                                      <p:cBhvr>
                                        <p:cTn id="13" dur="1000"/>
                                        <p:tgtEl>
                                          <p:spTgt spid="15"/>
                                        </p:tgtEl>
                                      </p:cBhvr>
                                    </p:animEffect>
                                  </p:childTnLst>
                                </p:cTn>
                              </p:par>
                            </p:childTnLst>
                          </p:cTn>
                        </p:par>
                        <p:par>
                          <p:cTn id="14" fill="hold">
                            <p:stCondLst>
                              <p:cond delay="2349"/>
                            </p:stCondLst>
                            <p:childTnLst>
                              <p:par>
                                <p:cTn id="15" presetID="22" presetClass="entr" presetSubtype="8" fill="hold" grpId="0"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left)">
                                      <p:cBhvr>
                                        <p:cTn id="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5" grpId="0"/>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463072" y="0"/>
            <a:ext cx="3858228" cy="6858000"/>
          </a:xfrm>
          <a:prstGeom prst="rect">
            <a:avLst/>
          </a:prstGeom>
        </p:spPr>
      </p:pic>
      <p:sp>
        <p:nvSpPr>
          <p:cNvPr id="3" name="矩形 2"/>
          <p:cNvSpPr/>
          <p:nvPr/>
        </p:nvSpPr>
        <p:spPr>
          <a:xfrm rot="5400000">
            <a:off x="-36814" y="1499886"/>
            <a:ext cx="6858000" cy="3858228"/>
          </a:xfrm>
          <a:prstGeom prst="rect">
            <a:avLst/>
          </a:prstGeom>
          <a:gradFill>
            <a:gsLst>
              <a:gs pos="0">
                <a:srgbClr val="134263"/>
              </a:gs>
              <a:gs pos="59000">
                <a:schemeClr val="accent4">
                  <a:lumMod val="75000"/>
                  <a:alpha val="45000"/>
                </a:schemeClr>
              </a:gs>
              <a:gs pos="99000">
                <a:schemeClr val="accent4">
                  <a:lumMod val="40000"/>
                  <a:lumOff val="60000"/>
                  <a:alpha val="39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366908" y="2563476"/>
            <a:ext cx="1209562" cy="461665"/>
          </a:xfrm>
          <a:prstGeom prst="rect">
            <a:avLst/>
          </a:prstGeom>
          <a:noFill/>
        </p:spPr>
        <p:txBody>
          <a:bodyPr wrap="none" rtlCol="0">
            <a:spAutoFit/>
          </a:bodyPr>
          <a:lstStyle/>
          <a:p>
            <a:r>
              <a:rPr lang="en-US" altLang="zh-CN" sz="2400" dirty="0">
                <a:solidFill>
                  <a:srgbClr val="1E2B57"/>
                </a:solidFill>
                <a:latin typeface="微软雅黑" panose="020B0503020204020204" pitchFamily="34" charset="-122"/>
                <a:ea typeface="微软雅黑" panose="020B0503020204020204" pitchFamily="34" charset="-122"/>
              </a:rPr>
              <a:t>Part.01</a:t>
            </a:r>
            <a:endParaRPr lang="en-US" altLang="zh-CN" sz="2400" dirty="0">
              <a:solidFill>
                <a:srgbClr val="1E2B57"/>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5191730" y="3025141"/>
            <a:ext cx="5537198" cy="922020"/>
          </a:xfrm>
          <a:prstGeom prst="rect">
            <a:avLst/>
          </a:prstGeom>
          <a:noFill/>
          <a:ln>
            <a:noFill/>
          </a:ln>
        </p:spPr>
        <p:txBody>
          <a:bodyPr wrap="square" rtlCol="0">
            <a:spAutoFit/>
          </a:bodyPr>
          <a:lstStyle/>
          <a:p>
            <a:pPr algn="ctr"/>
            <a:r>
              <a:rPr lang="zh-CN" altLang="en-US" sz="5400" b="1" spc="600" dirty="0">
                <a:solidFill>
                  <a:srgbClr val="1E2B57"/>
                </a:solidFill>
                <a:latin typeface="微软雅黑" panose="020B0503020204020204" pitchFamily="34" charset="-122"/>
                <a:ea typeface="微软雅黑" panose="020B0503020204020204" pitchFamily="34" charset="-122"/>
              </a:rPr>
              <a:t>背景与概述</a:t>
            </a:r>
            <a:endParaRPr lang="zh-CN" altLang="en-US" sz="5400" b="1" spc="600" dirty="0">
              <a:solidFill>
                <a:srgbClr val="1E2B57"/>
              </a:solidFill>
              <a:latin typeface="微软雅黑" panose="020B0503020204020204" pitchFamily="34" charset="-122"/>
              <a:ea typeface="微软雅黑" panose="020B0503020204020204" pitchFamily="34" charset="-122"/>
            </a:endParaRPr>
          </a:p>
        </p:txBody>
      </p:sp>
      <p:sp>
        <p:nvSpPr>
          <p:cNvPr id="11" name="矩形 10"/>
          <p:cNvSpPr/>
          <p:nvPr/>
        </p:nvSpPr>
        <p:spPr>
          <a:xfrm>
            <a:off x="11964688" y="0"/>
            <a:ext cx="226979" cy="6858000"/>
          </a:xfrm>
          <a:prstGeom prst="rect">
            <a:avLst/>
          </a:prstGeom>
          <a:solidFill>
            <a:srgbClr val="13426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par>
                          <p:cTn id="15" fill="hold">
                            <p:stCondLst>
                              <p:cond delay="1500"/>
                            </p:stCondLst>
                            <p:childTnLst>
                              <p:par>
                                <p:cTn id="16" presetID="50" presetClass="entr" presetSubtype="0" decel="100000"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1000" fill="hold"/>
                                        <p:tgtEl>
                                          <p:spTgt spid="9"/>
                                        </p:tgtEl>
                                        <p:attrNameLst>
                                          <p:attrName>ppt_w</p:attrName>
                                        </p:attrNameLst>
                                      </p:cBhvr>
                                      <p:tavLst>
                                        <p:tav tm="0">
                                          <p:val>
                                            <p:strVal val="#ppt_w+.3"/>
                                          </p:val>
                                        </p:tav>
                                        <p:tav tm="100000">
                                          <p:val>
                                            <p:strVal val="#ppt_w"/>
                                          </p:val>
                                        </p:tav>
                                      </p:tavLst>
                                    </p:anim>
                                    <p:anim calcmode="lin" valueType="num">
                                      <p:cBhvr>
                                        <p:cTn id="19" dur="1000" fill="hold"/>
                                        <p:tgtEl>
                                          <p:spTgt spid="9"/>
                                        </p:tgtEl>
                                        <p:attrNameLst>
                                          <p:attrName>ppt_h</p:attrName>
                                        </p:attrNameLst>
                                      </p:cBhvr>
                                      <p:tavLst>
                                        <p:tav tm="0">
                                          <p:val>
                                            <p:strVal val="#ppt_h"/>
                                          </p:val>
                                        </p:tav>
                                        <p:tav tm="100000">
                                          <p:val>
                                            <p:strVal val="#ppt_h"/>
                                          </p:val>
                                        </p:tav>
                                      </p:tavLst>
                                    </p:anim>
                                    <p:animEffect transition="in" filter="fade">
                                      <p:cBhvr>
                                        <p:cTn id="20"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
            <a:ext cx="12192000" cy="8128000"/>
          </a:xfrm>
          <a:prstGeom prst="rect">
            <a:avLst/>
          </a:prstGeom>
        </p:spPr>
      </p:pic>
      <p:sp>
        <p:nvSpPr>
          <p:cNvPr id="12" name="矩形 11"/>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5" name="学论网-www.xuelun.me"/>
          <p:cNvSpPr txBox="1"/>
          <p:nvPr>
            <p:custDataLst>
              <p:tags r:id="rId2"/>
            </p:custDataLst>
          </p:nvPr>
        </p:nvSpPr>
        <p:spPr>
          <a:xfrm>
            <a:off x="1353820" y="2653030"/>
            <a:ext cx="2781300" cy="2030730"/>
          </a:xfrm>
          <a:prstGeom prst="rect">
            <a:avLst/>
          </a:prstGeom>
          <a:noFill/>
          <a:ln>
            <a:solidFill>
              <a:srgbClr val="134263"/>
            </a:solidFill>
          </a:ln>
        </p:spPr>
        <p:txBody>
          <a:bodyPr wrap="square" lIns="0" tIns="0" rIns="0" bIns="0" rtlCol="0">
            <a:noAutofit/>
          </a:bodyPr>
          <a:lstStyle/>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数据来源与特性</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indent="457200">
              <a:lnSpc>
                <a:spcPct val="150000"/>
              </a:lnSpc>
            </a:pP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网络数据挖掘主要针对的是互联网上的大规模数据集，这些数据具有多样性、动态性和复杂性等特点。</a:t>
            </a:r>
            <a:endPar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cxnSp>
        <p:nvCxnSpPr>
          <p:cNvPr id="34" name="直接连接符 33"/>
          <p:cNvCxnSpPr/>
          <p:nvPr/>
        </p:nvCxnSpPr>
        <p:spPr>
          <a:xfrm>
            <a:off x="444315" y="875698"/>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31667" y="455826"/>
            <a:ext cx="1625296"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概念阐述</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1" name="学论网-矩形 1"/>
          <p:cNvSpPr/>
          <p:nvPr/>
        </p:nvSpPr>
        <p:spPr>
          <a:xfrm>
            <a:off x="1062626" y="1425773"/>
            <a:ext cx="10222390" cy="790303"/>
          </a:xfrm>
          <a:prstGeom prst="rect">
            <a:avLst/>
          </a:prstGeom>
          <a:solidFill>
            <a:srgbClr val="134263"/>
          </a:solidFill>
          <a:ln w="12700" cap="flat" cmpd="sng" algn="ctr">
            <a:solidFill>
              <a:srgbClr val="134263"/>
            </a:solidFill>
            <a:prstDash val="solid"/>
          </a:ln>
          <a:effectLst/>
        </p:spPr>
        <p:txBody>
          <a:bodyPr rtlCol="0" anchor="ctr"/>
          <a:lstStyle/>
          <a:p>
            <a:pPr lvl="0" algn="ctr"/>
            <a:r>
              <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rPr>
              <a:t>网络数据挖掘概念</a:t>
            </a: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2" name="学论网-矩形 1"/>
          <p:cNvSpPr/>
          <p:nvPr>
            <p:custDataLst>
              <p:tags r:id="rId3"/>
            </p:custDataLst>
          </p:nvPr>
        </p:nvSpPr>
        <p:spPr>
          <a:xfrm>
            <a:off x="1062626" y="2340173"/>
            <a:ext cx="3312000" cy="3457303"/>
          </a:xfrm>
          <a:prstGeom prst="rect">
            <a:avLst/>
          </a:prstGeom>
          <a:noFill/>
          <a:ln w="12700" cap="flat" cmpd="sng" algn="ctr">
            <a:solidFill>
              <a:srgbClr val="134263"/>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3" name="学论网-矩形 1"/>
          <p:cNvSpPr/>
          <p:nvPr>
            <p:custDataLst>
              <p:tags r:id="rId4"/>
            </p:custDataLst>
          </p:nvPr>
        </p:nvSpPr>
        <p:spPr>
          <a:xfrm>
            <a:off x="4517821" y="2340173"/>
            <a:ext cx="3312000" cy="3457303"/>
          </a:xfrm>
          <a:prstGeom prst="rect">
            <a:avLst/>
          </a:prstGeom>
          <a:noFill/>
          <a:ln w="12700" cap="flat" cmpd="sng" algn="ctr">
            <a:solidFill>
              <a:srgbClr val="134263"/>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4" name="学论网-矩形 1"/>
          <p:cNvSpPr/>
          <p:nvPr>
            <p:custDataLst>
              <p:tags r:id="rId5"/>
            </p:custDataLst>
          </p:nvPr>
        </p:nvSpPr>
        <p:spPr>
          <a:xfrm>
            <a:off x="7973016" y="2340173"/>
            <a:ext cx="3312000" cy="3457303"/>
          </a:xfrm>
          <a:prstGeom prst="rect">
            <a:avLst/>
          </a:prstGeom>
          <a:noFill/>
          <a:ln w="12700" cap="flat" cmpd="sng" algn="ctr">
            <a:solidFill>
              <a:srgbClr val="134263"/>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6" name="学论网-www.xuelun.me"/>
          <p:cNvSpPr txBox="1"/>
          <p:nvPr>
            <p:custDataLst>
              <p:tags r:id="rId6"/>
            </p:custDataLst>
          </p:nvPr>
        </p:nvSpPr>
        <p:spPr>
          <a:xfrm>
            <a:off x="4783455" y="2653030"/>
            <a:ext cx="2781300" cy="2030730"/>
          </a:xfrm>
          <a:prstGeom prst="rect">
            <a:avLst/>
          </a:prstGeom>
          <a:noFill/>
          <a:ln>
            <a:solidFill>
              <a:srgbClr val="134263"/>
            </a:solidFill>
          </a:ln>
        </p:spPr>
        <p:txBody>
          <a:bodyPr wrap="square" lIns="0" tIns="0" rIns="0" bIns="0" rtlCol="0">
            <a:noAutofit/>
          </a:bodyPr>
          <a:lstStyle/>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挖掘目标与方法</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indent="457200">
              <a:lnSpc>
                <a:spcPct val="150000"/>
              </a:lnSpc>
            </a:pP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网络数据挖掘的目标是从这些数据中提取出有价值的信息和知识</a:t>
            </a:r>
            <a:r>
              <a:rPr lang="zh-CN" altLang="en-GB" sz="1600" dirty="0">
                <a:latin typeface="Times New Roman" panose="02020603050405020304" pitchFamily="18" charset="0"/>
                <a:ea typeface="黑体" panose="02010609060101010101" pitchFamily="49" charset="-122"/>
                <a:cs typeface="Times New Roman" panose="02020603050405020304" pitchFamily="18" charset="0"/>
                <a:sym typeface="+mn-lt"/>
              </a:rPr>
              <a:t>，通常涉及到各种数据分析和机器学习技术。</a:t>
            </a:r>
            <a:endParaRPr lang="zh-CN" altLang="en-GB" sz="16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57" name="学论网-www.xuelun.me"/>
          <p:cNvSpPr txBox="1"/>
          <p:nvPr>
            <p:custDataLst>
              <p:tags r:id="rId7"/>
            </p:custDataLst>
          </p:nvPr>
        </p:nvSpPr>
        <p:spPr>
          <a:xfrm>
            <a:off x="8225030" y="2652832"/>
            <a:ext cx="2781302" cy="2031365"/>
          </a:xfrm>
          <a:prstGeom prst="rect">
            <a:avLst/>
          </a:prstGeom>
          <a:noFill/>
          <a:ln>
            <a:solidFill>
              <a:srgbClr val="134263"/>
            </a:solidFill>
          </a:ln>
        </p:spPr>
        <p:txBody>
          <a:bodyPr wrap="square" lIns="0" tIns="0" rIns="0" bIns="0" rtlCol="0">
            <a:spAutoFit/>
          </a:bodyPr>
          <a:lstStyle/>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应用领域与价值</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indent="457200">
              <a:lnSpc>
                <a:spcPct val="150000"/>
              </a:lnSpc>
            </a:pPr>
            <a:r>
              <a:rPr lang="zh-CN" altLang="en-GB" sz="1600" dirty="0">
                <a:latin typeface="Times New Roman" panose="02020603050405020304" pitchFamily="18" charset="0"/>
                <a:ea typeface="黑体" panose="02010609060101010101" pitchFamily="49" charset="-122"/>
                <a:cs typeface="Times New Roman" panose="02020603050405020304" pitchFamily="18" charset="0"/>
                <a:sym typeface="+mn-lt"/>
              </a:rPr>
              <a:t>网络数据挖掘</a:t>
            </a: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可以应用于许多领域</a:t>
            </a:r>
            <a:r>
              <a:rPr lang="zh-CN" altLang="en-GB" sz="1600" dirty="0">
                <a:latin typeface="Times New Roman" panose="02020603050405020304" pitchFamily="18" charset="0"/>
                <a:ea typeface="黑体" panose="02010609060101010101" pitchFamily="49" charset="-122"/>
                <a:cs typeface="Times New Roman" panose="02020603050405020304" pitchFamily="18" charset="0"/>
                <a:sym typeface="+mn-lt"/>
              </a:rPr>
              <a:t>。</a:t>
            </a: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随着互联网的发展，网络数据量不断增加，网络数据挖掘变得越来越重要。</a:t>
            </a:r>
            <a:endPar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pic>
        <p:nvPicPr>
          <p:cNvPr id="32" name="图片 3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16" presetClass="entr" presetSubtype="21" fill="hold" grpId="0" nodeType="afterEffect">
                                  <p:stCondLst>
                                    <p:cond delay="0"/>
                                  </p:stCondLst>
                                  <p:childTnLst>
                                    <p:set>
                                      <p:cBhvr>
                                        <p:cTn id="13" dur="1" fill="hold">
                                          <p:stCondLst>
                                            <p:cond delay="0"/>
                                          </p:stCondLst>
                                        </p:cTn>
                                        <p:tgtEl>
                                          <p:spTgt spid="51"/>
                                        </p:tgtEl>
                                        <p:attrNameLst>
                                          <p:attrName>style.visibility</p:attrName>
                                        </p:attrNameLst>
                                      </p:cBhvr>
                                      <p:to>
                                        <p:strVal val="visible"/>
                                      </p:to>
                                    </p:set>
                                    <p:animEffect transition="in" filter="barn(inVertical)">
                                      <p:cBhvr>
                                        <p:cTn id="14" dur="500"/>
                                        <p:tgtEl>
                                          <p:spTgt spid="51"/>
                                        </p:tgtEl>
                                      </p:cBhvr>
                                    </p:animEffect>
                                  </p:childTnLst>
                                </p:cTn>
                              </p:par>
                            </p:childTnLst>
                          </p:cTn>
                        </p:par>
                        <p:par>
                          <p:cTn id="15" fill="hold">
                            <p:stCondLst>
                              <p:cond delay="1000"/>
                            </p:stCondLst>
                            <p:childTnLst>
                              <p:par>
                                <p:cTn id="16" presetID="2" presetClass="entr" presetSubtype="4" decel="53300" fill="hold" grpId="0" nodeType="afterEffect">
                                  <p:stCondLst>
                                    <p:cond delay="0"/>
                                  </p:stCondLst>
                                  <p:childTnLst>
                                    <p:set>
                                      <p:cBhvr>
                                        <p:cTn id="17" dur="1" fill="hold">
                                          <p:stCondLst>
                                            <p:cond delay="0"/>
                                          </p:stCondLst>
                                        </p:cTn>
                                        <p:tgtEl>
                                          <p:spTgt spid="52"/>
                                        </p:tgtEl>
                                        <p:attrNameLst>
                                          <p:attrName>style.visibility</p:attrName>
                                        </p:attrNameLst>
                                      </p:cBhvr>
                                      <p:to>
                                        <p:strVal val="visible"/>
                                      </p:to>
                                    </p:set>
                                    <p:anim calcmode="lin" valueType="num">
                                      <p:cBhvr additive="base">
                                        <p:cTn id="18" dur="750" fill="hold"/>
                                        <p:tgtEl>
                                          <p:spTgt spid="52"/>
                                        </p:tgtEl>
                                        <p:attrNameLst>
                                          <p:attrName>ppt_x</p:attrName>
                                        </p:attrNameLst>
                                      </p:cBhvr>
                                      <p:tavLst>
                                        <p:tav tm="0">
                                          <p:val>
                                            <p:strVal val="#ppt_x"/>
                                          </p:val>
                                        </p:tav>
                                        <p:tav tm="100000">
                                          <p:val>
                                            <p:strVal val="#ppt_x"/>
                                          </p:val>
                                        </p:tav>
                                      </p:tavLst>
                                    </p:anim>
                                    <p:anim calcmode="lin" valueType="num">
                                      <p:cBhvr additive="base">
                                        <p:cTn id="19" dur="750" fill="hold"/>
                                        <p:tgtEl>
                                          <p:spTgt spid="52"/>
                                        </p:tgtEl>
                                        <p:attrNameLst>
                                          <p:attrName>ppt_y</p:attrName>
                                        </p:attrNameLst>
                                      </p:cBhvr>
                                      <p:tavLst>
                                        <p:tav tm="0">
                                          <p:val>
                                            <p:strVal val="1+#ppt_h/2"/>
                                          </p:val>
                                        </p:tav>
                                        <p:tav tm="100000">
                                          <p:val>
                                            <p:strVal val="#ppt_y"/>
                                          </p:val>
                                        </p:tav>
                                      </p:tavLst>
                                    </p:anim>
                                  </p:childTnLst>
                                </p:cTn>
                              </p:par>
                              <p:par>
                                <p:cTn id="20" presetID="2" presetClass="entr" presetSubtype="4" decel="53300" fill="hold" grpId="0" nodeType="withEffect">
                                  <p:stCondLst>
                                    <p:cond delay="250"/>
                                  </p:stCondLst>
                                  <p:childTnLst>
                                    <p:set>
                                      <p:cBhvr>
                                        <p:cTn id="21" dur="1" fill="hold">
                                          <p:stCondLst>
                                            <p:cond delay="0"/>
                                          </p:stCondLst>
                                        </p:cTn>
                                        <p:tgtEl>
                                          <p:spTgt spid="53"/>
                                        </p:tgtEl>
                                        <p:attrNameLst>
                                          <p:attrName>style.visibility</p:attrName>
                                        </p:attrNameLst>
                                      </p:cBhvr>
                                      <p:to>
                                        <p:strVal val="visible"/>
                                      </p:to>
                                    </p:set>
                                    <p:anim calcmode="lin" valueType="num">
                                      <p:cBhvr additive="base">
                                        <p:cTn id="22" dur="750" fill="hold"/>
                                        <p:tgtEl>
                                          <p:spTgt spid="53"/>
                                        </p:tgtEl>
                                        <p:attrNameLst>
                                          <p:attrName>ppt_x</p:attrName>
                                        </p:attrNameLst>
                                      </p:cBhvr>
                                      <p:tavLst>
                                        <p:tav tm="0">
                                          <p:val>
                                            <p:strVal val="#ppt_x"/>
                                          </p:val>
                                        </p:tav>
                                        <p:tav tm="100000">
                                          <p:val>
                                            <p:strVal val="#ppt_x"/>
                                          </p:val>
                                        </p:tav>
                                      </p:tavLst>
                                    </p:anim>
                                    <p:anim calcmode="lin" valueType="num">
                                      <p:cBhvr additive="base">
                                        <p:cTn id="23" dur="750" fill="hold"/>
                                        <p:tgtEl>
                                          <p:spTgt spid="53"/>
                                        </p:tgtEl>
                                        <p:attrNameLst>
                                          <p:attrName>ppt_y</p:attrName>
                                        </p:attrNameLst>
                                      </p:cBhvr>
                                      <p:tavLst>
                                        <p:tav tm="0">
                                          <p:val>
                                            <p:strVal val="1+#ppt_h/2"/>
                                          </p:val>
                                        </p:tav>
                                        <p:tav tm="100000">
                                          <p:val>
                                            <p:strVal val="#ppt_y"/>
                                          </p:val>
                                        </p:tav>
                                      </p:tavLst>
                                    </p:anim>
                                  </p:childTnLst>
                                </p:cTn>
                              </p:par>
                              <p:par>
                                <p:cTn id="24" presetID="2" presetClass="entr" presetSubtype="4" decel="53300" fill="hold" grpId="0" nodeType="withEffect">
                                  <p:stCondLst>
                                    <p:cond delay="500"/>
                                  </p:stCondLst>
                                  <p:childTnLst>
                                    <p:set>
                                      <p:cBhvr>
                                        <p:cTn id="25" dur="1" fill="hold">
                                          <p:stCondLst>
                                            <p:cond delay="0"/>
                                          </p:stCondLst>
                                        </p:cTn>
                                        <p:tgtEl>
                                          <p:spTgt spid="54"/>
                                        </p:tgtEl>
                                        <p:attrNameLst>
                                          <p:attrName>style.visibility</p:attrName>
                                        </p:attrNameLst>
                                      </p:cBhvr>
                                      <p:to>
                                        <p:strVal val="visible"/>
                                      </p:to>
                                    </p:set>
                                    <p:anim calcmode="lin" valueType="num">
                                      <p:cBhvr additive="base">
                                        <p:cTn id="26" dur="750" fill="hold"/>
                                        <p:tgtEl>
                                          <p:spTgt spid="54"/>
                                        </p:tgtEl>
                                        <p:attrNameLst>
                                          <p:attrName>ppt_x</p:attrName>
                                        </p:attrNameLst>
                                      </p:cBhvr>
                                      <p:tavLst>
                                        <p:tav tm="0">
                                          <p:val>
                                            <p:strVal val="#ppt_x"/>
                                          </p:val>
                                        </p:tav>
                                        <p:tav tm="100000">
                                          <p:val>
                                            <p:strVal val="#ppt_x"/>
                                          </p:val>
                                        </p:tav>
                                      </p:tavLst>
                                    </p:anim>
                                    <p:anim calcmode="lin" valueType="num">
                                      <p:cBhvr additive="base">
                                        <p:cTn id="27" dur="750" fill="hold"/>
                                        <p:tgtEl>
                                          <p:spTgt spid="54"/>
                                        </p:tgtEl>
                                        <p:attrNameLst>
                                          <p:attrName>ppt_y</p:attrName>
                                        </p:attrNameLst>
                                      </p:cBhvr>
                                      <p:tavLst>
                                        <p:tav tm="0">
                                          <p:val>
                                            <p:strVal val="1+#ppt_h/2"/>
                                          </p:val>
                                        </p:tav>
                                        <p:tav tm="100000">
                                          <p:val>
                                            <p:strVal val="#ppt_y"/>
                                          </p:val>
                                        </p:tav>
                                      </p:tavLst>
                                    </p:anim>
                                  </p:childTnLst>
                                </p:cTn>
                              </p:par>
                            </p:childTnLst>
                          </p:cTn>
                        </p:par>
                        <p:par>
                          <p:cTn id="28" fill="hold">
                            <p:stCondLst>
                              <p:cond delay="2000"/>
                            </p:stCondLst>
                            <p:childTnLst>
                              <p:par>
                                <p:cTn id="29" presetID="22" presetClass="entr" presetSubtype="1" fill="hold" grpId="0" nodeType="afterEffect">
                                  <p:stCondLst>
                                    <p:cond delay="0"/>
                                  </p:stCondLst>
                                  <p:childTnLst>
                                    <p:set>
                                      <p:cBhvr>
                                        <p:cTn id="30" dur="1" fill="hold">
                                          <p:stCondLst>
                                            <p:cond delay="0"/>
                                          </p:stCondLst>
                                        </p:cTn>
                                        <p:tgtEl>
                                          <p:spTgt spid="55"/>
                                        </p:tgtEl>
                                        <p:attrNameLst>
                                          <p:attrName>style.visibility</p:attrName>
                                        </p:attrNameLst>
                                      </p:cBhvr>
                                      <p:to>
                                        <p:strVal val="visible"/>
                                      </p:to>
                                    </p:set>
                                    <p:animEffect transition="in" filter="wipe(up)">
                                      <p:cBhvr>
                                        <p:cTn id="31" dur="300"/>
                                        <p:tgtEl>
                                          <p:spTgt spid="55"/>
                                        </p:tgtEl>
                                      </p:cBhvr>
                                    </p:animEffect>
                                  </p:childTnLst>
                                </p:cTn>
                              </p:par>
                            </p:childTnLst>
                          </p:cTn>
                        </p:par>
                        <p:par>
                          <p:cTn id="32" fill="hold">
                            <p:stCondLst>
                              <p:cond delay="2500"/>
                            </p:stCondLst>
                            <p:childTnLst>
                              <p:par>
                                <p:cTn id="33" presetID="22" presetClass="entr" presetSubtype="1" fill="hold" grpId="0" nodeType="afterEffect">
                                  <p:stCondLst>
                                    <p:cond delay="0"/>
                                  </p:stCondLst>
                                  <p:childTnLst>
                                    <p:set>
                                      <p:cBhvr>
                                        <p:cTn id="34" dur="1" fill="hold">
                                          <p:stCondLst>
                                            <p:cond delay="0"/>
                                          </p:stCondLst>
                                        </p:cTn>
                                        <p:tgtEl>
                                          <p:spTgt spid="56"/>
                                        </p:tgtEl>
                                        <p:attrNameLst>
                                          <p:attrName>style.visibility</p:attrName>
                                        </p:attrNameLst>
                                      </p:cBhvr>
                                      <p:to>
                                        <p:strVal val="visible"/>
                                      </p:to>
                                    </p:set>
                                    <p:animEffect transition="in" filter="wipe(up)">
                                      <p:cBhvr>
                                        <p:cTn id="35" dur="300"/>
                                        <p:tgtEl>
                                          <p:spTgt spid="56"/>
                                        </p:tgtEl>
                                      </p:cBhvr>
                                    </p:animEffect>
                                  </p:childTnLst>
                                </p:cTn>
                              </p:par>
                            </p:childTnLst>
                          </p:cTn>
                        </p:par>
                        <p:par>
                          <p:cTn id="36" fill="hold">
                            <p:stCondLst>
                              <p:cond delay="3000"/>
                            </p:stCondLst>
                            <p:childTnLst>
                              <p:par>
                                <p:cTn id="37" presetID="22" presetClass="entr" presetSubtype="1" fill="hold" grpId="0" nodeType="afterEffect">
                                  <p:stCondLst>
                                    <p:cond delay="0"/>
                                  </p:stCondLst>
                                  <p:childTnLst>
                                    <p:set>
                                      <p:cBhvr>
                                        <p:cTn id="38" dur="1" fill="hold">
                                          <p:stCondLst>
                                            <p:cond delay="0"/>
                                          </p:stCondLst>
                                        </p:cTn>
                                        <p:tgtEl>
                                          <p:spTgt spid="57"/>
                                        </p:tgtEl>
                                        <p:attrNameLst>
                                          <p:attrName>style.visibility</p:attrName>
                                        </p:attrNameLst>
                                      </p:cBhvr>
                                      <p:to>
                                        <p:strVal val="visible"/>
                                      </p:to>
                                    </p:set>
                                    <p:animEffect transition="in" filter="wipe(up)">
                                      <p:cBhvr>
                                        <p:cTn id="39" dur="3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bldLvl="0" animBg="1"/>
      <p:bldP spid="35" grpId="0"/>
      <p:bldP spid="51" grpId="0" animBg="1"/>
      <p:bldP spid="52" grpId="0" animBg="1"/>
      <p:bldP spid="53" grpId="0" animBg="1"/>
      <p:bldP spid="54" grpId="0" animBg="1"/>
      <p:bldP spid="56" grpId="0" bldLvl="0" animBg="1"/>
      <p:bldP spid="57"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35083" y="796575"/>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22435" y="376703"/>
            <a:ext cx="162529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研究意义</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1" name="学论网-www.xuelun.me"/>
          <p:cNvSpPr/>
          <p:nvPr>
            <p:custDataLst>
              <p:tags r:id="rId1"/>
            </p:custDataLst>
          </p:nvPr>
        </p:nvSpPr>
        <p:spPr>
          <a:xfrm>
            <a:off x="619320" y="1648723"/>
            <a:ext cx="914400" cy="914400"/>
          </a:xfrm>
          <a:prstGeom prst="ellipse">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1.</a:t>
            </a:r>
            <a:endParaRPr lang="en-US" altLang="zh-CN" sz="3200" b="1" dirty="0">
              <a:latin typeface="微软雅黑" panose="020B0503020204020204" pitchFamily="34" charset="-122"/>
              <a:ea typeface="微软雅黑" panose="020B0503020204020204" pitchFamily="34" charset="-122"/>
            </a:endParaRPr>
          </a:p>
        </p:txBody>
      </p:sp>
      <p:sp>
        <p:nvSpPr>
          <p:cNvPr id="42" name="学论网-www.xuelun.me"/>
          <p:cNvSpPr/>
          <p:nvPr>
            <p:custDataLst>
              <p:tags r:id="rId2"/>
            </p:custDataLst>
          </p:nvPr>
        </p:nvSpPr>
        <p:spPr>
          <a:xfrm>
            <a:off x="4305529" y="2849435"/>
            <a:ext cx="914400" cy="914400"/>
          </a:xfrm>
          <a:prstGeom prst="ellipse">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2.</a:t>
            </a:r>
            <a:endParaRPr lang="en-US" altLang="zh-CN" sz="3200" b="1" dirty="0">
              <a:latin typeface="微软雅黑" panose="020B0503020204020204" pitchFamily="34" charset="-122"/>
              <a:ea typeface="微软雅黑" panose="020B0503020204020204" pitchFamily="34" charset="-122"/>
            </a:endParaRPr>
          </a:p>
        </p:txBody>
      </p:sp>
      <p:sp>
        <p:nvSpPr>
          <p:cNvPr id="43" name="学论网-www.xuelun.me"/>
          <p:cNvSpPr/>
          <p:nvPr>
            <p:custDataLst>
              <p:tags r:id="rId3"/>
            </p:custDataLst>
          </p:nvPr>
        </p:nvSpPr>
        <p:spPr>
          <a:xfrm>
            <a:off x="638783" y="3953930"/>
            <a:ext cx="914400" cy="914400"/>
          </a:xfrm>
          <a:prstGeom prst="ellipse">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3.</a:t>
            </a:r>
            <a:endParaRPr lang="en-US" altLang="zh-CN" sz="3200" b="1" dirty="0">
              <a:latin typeface="微软雅黑" panose="020B0503020204020204" pitchFamily="34" charset="-122"/>
              <a:ea typeface="微软雅黑" panose="020B0503020204020204" pitchFamily="34" charset="-122"/>
            </a:endParaRPr>
          </a:p>
        </p:txBody>
      </p:sp>
      <p:sp>
        <p:nvSpPr>
          <p:cNvPr id="44" name="学论网-www.xuelun.me"/>
          <p:cNvSpPr/>
          <p:nvPr>
            <p:custDataLst>
              <p:tags r:id="rId4"/>
            </p:custDataLst>
          </p:nvPr>
        </p:nvSpPr>
        <p:spPr>
          <a:xfrm>
            <a:off x="4305529" y="5073183"/>
            <a:ext cx="914400" cy="914400"/>
          </a:xfrm>
          <a:prstGeom prst="ellipse">
            <a:avLst/>
          </a:prstGeom>
          <a:solidFill>
            <a:srgbClr val="1342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latin typeface="微软雅黑" panose="020B0503020204020204" pitchFamily="34" charset="-122"/>
                <a:ea typeface="微软雅黑" panose="020B0503020204020204" pitchFamily="34" charset="-122"/>
              </a:rPr>
              <a:t>4.</a:t>
            </a:r>
            <a:endParaRPr lang="en-US" altLang="zh-CN" sz="3200" b="1" dirty="0">
              <a:latin typeface="微软雅黑" panose="020B0503020204020204" pitchFamily="34" charset="-122"/>
              <a:ea typeface="微软雅黑" panose="020B0503020204020204" pitchFamily="34" charset="-122"/>
            </a:endParaRPr>
          </a:p>
        </p:txBody>
      </p:sp>
      <p:sp>
        <p:nvSpPr>
          <p:cNvPr id="3" name="矩形 2"/>
          <p:cNvSpPr/>
          <p:nvPr/>
        </p:nvSpPr>
        <p:spPr>
          <a:xfrm>
            <a:off x="435083" y="1525381"/>
            <a:ext cx="11531882" cy="4633320"/>
          </a:xfrm>
          <a:prstGeom prst="rect">
            <a:avLst/>
          </a:prstGeom>
          <a:noFill/>
          <a:ln w="25400">
            <a:solidFill>
              <a:srgbClr val="1342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custDataLst>
              <p:tags r:id="rId5"/>
            </p:custDataLst>
          </p:nvPr>
        </p:nvSpPr>
        <p:spPr>
          <a:xfrm>
            <a:off x="1670975" y="1745329"/>
            <a:ext cx="3941885" cy="721189"/>
          </a:xfrm>
          <a:prstGeom prst="rect">
            <a:avLst/>
          </a:prstGeom>
          <a:noFill/>
          <a:ln w="15875">
            <a:solidFill>
              <a:srgbClr val="1342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8" name="图片 5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
        <p:nvSpPr>
          <p:cNvPr id="59" name="矩形 58"/>
          <p:cNvSpPr/>
          <p:nvPr>
            <p:custDataLst>
              <p:tags r:id="rId7"/>
            </p:custDataLst>
          </p:nvPr>
        </p:nvSpPr>
        <p:spPr>
          <a:xfrm>
            <a:off x="1756884" y="4083648"/>
            <a:ext cx="3855976" cy="721189"/>
          </a:xfrm>
          <a:prstGeom prst="rect">
            <a:avLst/>
          </a:prstGeom>
          <a:noFill/>
          <a:ln w="15875">
            <a:solidFill>
              <a:srgbClr val="1342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custDataLst>
              <p:tags r:id="rId8"/>
            </p:custDataLst>
          </p:nvPr>
        </p:nvSpPr>
        <p:spPr>
          <a:xfrm>
            <a:off x="619321" y="2961136"/>
            <a:ext cx="3548954" cy="721189"/>
          </a:xfrm>
          <a:prstGeom prst="rect">
            <a:avLst/>
          </a:prstGeom>
          <a:noFill/>
          <a:ln w="15875">
            <a:solidFill>
              <a:srgbClr val="1342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custDataLst>
              <p:tags r:id="rId9"/>
            </p:custDataLst>
          </p:nvPr>
        </p:nvSpPr>
        <p:spPr>
          <a:xfrm>
            <a:off x="619320" y="5118080"/>
            <a:ext cx="3548955" cy="721189"/>
          </a:xfrm>
          <a:prstGeom prst="rect">
            <a:avLst/>
          </a:prstGeom>
          <a:noFill/>
          <a:ln w="15875">
            <a:solidFill>
              <a:srgbClr val="1342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6007871" y="1925692"/>
            <a:ext cx="5749046" cy="3832697"/>
          </a:xfrm>
          <a:prstGeom prst="rect">
            <a:avLst/>
          </a:prstGeom>
        </p:spPr>
      </p:pic>
      <p:sp>
        <p:nvSpPr>
          <p:cNvPr id="6" name="矩形 5"/>
          <p:cNvSpPr/>
          <p:nvPr/>
        </p:nvSpPr>
        <p:spPr>
          <a:xfrm>
            <a:off x="6007871" y="1925692"/>
            <a:ext cx="5749046" cy="3832697"/>
          </a:xfrm>
          <a:prstGeom prst="rect">
            <a:avLst/>
          </a:prstGeom>
          <a:gradFill>
            <a:gsLst>
              <a:gs pos="100000">
                <a:srgbClr val="134263">
                  <a:alpha val="83000"/>
                </a:srgbClr>
              </a:gs>
              <a:gs pos="52000">
                <a:schemeClr val="accent4">
                  <a:lumMod val="75000"/>
                  <a:alpha val="36000"/>
                </a:schemeClr>
              </a:gs>
              <a:gs pos="0">
                <a:schemeClr val="accent4">
                  <a:alpha val="17000"/>
                  <a:lumMod val="0"/>
                  <a:lumOff val="100000"/>
                </a:schemeClr>
              </a:gs>
            </a:gsLst>
            <a:lin ang="10800000" scaled="1"/>
          </a:gradFill>
          <a:ln>
            <a:solidFill>
              <a:srgbClr val="1342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custDataLst>
              <p:tags r:id="rId11"/>
            </p:custDataLst>
          </p:nvPr>
        </p:nvSpPr>
        <p:spPr>
          <a:xfrm>
            <a:off x="1756884" y="1925692"/>
            <a:ext cx="3697618" cy="368300"/>
          </a:xfrm>
          <a:prstGeom prst="rect">
            <a:avLst/>
          </a:prstGeom>
          <a:noFill/>
        </p:spPr>
        <p:txBody>
          <a:bodyPr wrap="square" rtlCol="0">
            <a:spAutoFit/>
          </a:bodyPr>
          <a:lstStyle/>
          <a:p>
            <a:r>
              <a:rPr lang="en-GB" altLang="zh-CN" sz="1800" dirty="0">
                <a:latin typeface="Times New Roman" panose="02020603050405020304" pitchFamily="18" charset="0"/>
                <a:ea typeface="黑体" panose="02010609060101010101" pitchFamily="49" charset="-122"/>
                <a:cs typeface="Times New Roman" panose="02020603050405020304" pitchFamily="18" charset="0"/>
                <a:sym typeface="+mn-lt"/>
              </a:rPr>
              <a:t>基于数据的决策支持</a:t>
            </a:r>
            <a:endParaRPr lang="en-GB" altLang="zh-CN" sz="18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18" name="文本框 17"/>
          <p:cNvSpPr txBox="1"/>
          <p:nvPr>
            <p:custDataLst>
              <p:tags r:id="rId12"/>
            </p:custDataLst>
          </p:nvPr>
        </p:nvSpPr>
        <p:spPr>
          <a:xfrm>
            <a:off x="1095983" y="3148726"/>
            <a:ext cx="3697618" cy="368300"/>
          </a:xfrm>
          <a:prstGeom prst="rect">
            <a:avLst/>
          </a:prstGeom>
          <a:noFill/>
        </p:spPr>
        <p:txBody>
          <a:bodyPr wrap="square" rtlCol="0">
            <a:spAutoFit/>
          </a:bodyPr>
          <a:lstStyle/>
          <a:p>
            <a:r>
              <a:rPr lang="en-GB" altLang="zh-CN" sz="1800" dirty="0">
                <a:latin typeface="Times New Roman" panose="02020603050405020304" pitchFamily="18" charset="0"/>
                <a:ea typeface="黑体" panose="02010609060101010101" pitchFamily="49" charset="-122"/>
                <a:cs typeface="Times New Roman" panose="02020603050405020304" pitchFamily="18" charset="0"/>
                <a:sym typeface="+mn-lt"/>
              </a:rPr>
              <a:t>个性化服务</a:t>
            </a:r>
            <a:endParaRPr lang="en-GB" altLang="zh-CN" sz="18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19" name="文本框 18"/>
          <p:cNvSpPr txBox="1"/>
          <p:nvPr>
            <p:custDataLst>
              <p:tags r:id="rId13"/>
            </p:custDataLst>
          </p:nvPr>
        </p:nvSpPr>
        <p:spPr>
          <a:xfrm>
            <a:off x="2020266" y="4256777"/>
            <a:ext cx="3697618" cy="368300"/>
          </a:xfrm>
          <a:prstGeom prst="rect">
            <a:avLst/>
          </a:prstGeom>
          <a:noFill/>
        </p:spPr>
        <p:txBody>
          <a:bodyPr wrap="square" rtlCol="0">
            <a:spAutoFit/>
          </a:bodyPr>
          <a:lstStyle/>
          <a:p>
            <a:r>
              <a:rPr lang="en-GB" altLang="zh-CN" sz="1800" dirty="0">
                <a:latin typeface="Times New Roman" panose="02020603050405020304" pitchFamily="18" charset="0"/>
                <a:ea typeface="黑体" panose="02010609060101010101" pitchFamily="49" charset="-122"/>
                <a:cs typeface="Times New Roman" panose="02020603050405020304" pitchFamily="18" charset="0"/>
                <a:sym typeface="+mn-lt"/>
              </a:rPr>
              <a:t>预测与风险管理</a:t>
            </a:r>
            <a:endParaRPr lang="en-GB" altLang="zh-CN" sz="18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20" name="文本框 19"/>
          <p:cNvSpPr txBox="1"/>
          <p:nvPr>
            <p:custDataLst>
              <p:tags r:id="rId14"/>
            </p:custDataLst>
          </p:nvPr>
        </p:nvSpPr>
        <p:spPr>
          <a:xfrm>
            <a:off x="1258599" y="5332619"/>
            <a:ext cx="3697618" cy="368300"/>
          </a:xfrm>
          <a:prstGeom prst="rect">
            <a:avLst/>
          </a:prstGeom>
          <a:noFill/>
        </p:spPr>
        <p:txBody>
          <a:bodyPr wrap="square" rtlCol="0">
            <a:spAutoFit/>
          </a:bodyPr>
          <a:lstStyle/>
          <a:p>
            <a:r>
              <a:rPr lang="en-GB" altLang="zh-CN" sz="1800" dirty="0">
                <a:latin typeface="Times New Roman" panose="02020603050405020304" pitchFamily="18" charset="0"/>
                <a:ea typeface="黑体" panose="02010609060101010101" pitchFamily="49" charset="-122"/>
                <a:cs typeface="Times New Roman" panose="02020603050405020304" pitchFamily="18" charset="0"/>
                <a:sym typeface="+mn-lt"/>
              </a:rPr>
              <a:t>社会研究与政策制定</a:t>
            </a:r>
            <a:endParaRPr lang="en-GB" altLang="zh-CN" sz="18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200">
        <p14:prism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41"/>
                                        </p:tgtEl>
                                        <p:attrNameLst>
                                          <p:attrName>style.visibility</p:attrName>
                                        </p:attrNameLst>
                                      </p:cBhvr>
                                      <p:to>
                                        <p:strVal val="visible"/>
                                      </p:to>
                                    </p:set>
                                    <p:anim calcmode="lin" valueType="num">
                                      <p:cBhvr>
                                        <p:cTn id="14" dur="500" fill="hold"/>
                                        <p:tgtEl>
                                          <p:spTgt spid="41"/>
                                        </p:tgtEl>
                                        <p:attrNameLst>
                                          <p:attrName>ppt_w</p:attrName>
                                        </p:attrNameLst>
                                      </p:cBhvr>
                                      <p:tavLst>
                                        <p:tav tm="0">
                                          <p:val>
                                            <p:fltVal val="0"/>
                                          </p:val>
                                        </p:tav>
                                        <p:tav tm="100000">
                                          <p:val>
                                            <p:strVal val="#ppt_w"/>
                                          </p:val>
                                        </p:tav>
                                      </p:tavLst>
                                    </p:anim>
                                    <p:anim calcmode="lin" valueType="num">
                                      <p:cBhvr>
                                        <p:cTn id="15" dur="500" fill="hold"/>
                                        <p:tgtEl>
                                          <p:spTgt spid="41"/>
                                        </p:tgtEl>
                                        <p:attrNameLst>
                                          <p:attrName>ppt_h</p:attrName>
                                        </p:attrNameLst>
                                      </p:cBhvr>
                                      <p:tavLst>
                                        <p:tav tm="0">
                                          <p:val>
                                            <p:fltVal val="0"/>
                                          </p:val>
                                        </p:tav>
                                        <p:tav tm="100000">
                                          <p:val>
                                            <p:strVal val="#ppt_h"/>
                                          </p:val>
                                        </p:tav>
                                      </p:tavLst>
                                    </p:anim>
                                    <p:animEffect transition="in" filter="fade">
                                      <p:cBhvr>
                                        <p:cTn id="16" dur="500"/>
                                        <p:tgtEl>
                                          <p:spTgt spid="41"/>
                                        </p:tgtEl>
                                      </p:cBhvr>
                                    </p:animEffect>
                                  </p:childTnLst>
                                </p:cTn>
                              </p:par>
                              <p:par>
                                <p:cTn id="17" presetID="53" presetClass="entr" presetSubtype="16" fill="hold" grpId="0" nodeType="withEffect">
                                  <p:stCondLst>
                                    <p:cond delay="250"/>
                                  </p:stCondLst>
                                  <p:childTnLst>
                                    <p:set>
                                      <p:cBhvr>
                                        <p:cTn id="18" dur="1" fill="hold">
                                          <p:stCondLst>
                                            <p:cond delay="0"/>
                                          </p:stCondLst>
                                        </p:cTn>
                                        <p:tgtEl>
                                          <p:spTgt spid="42"/>
                                        </p:tgtEl>
                                        <p:attrNameLst>
                                          <p:attrName>style.visibility</p:attrName>
                                        </p:attrNameLst>
                                      </p:cBhvr>
                                      <p:to>
                                        <p:strVal val="visible"/>
                                      </p:to>
                                    </p:set>
                                    <p:anim calcmode="lin" valueType="num">
                                      <p:cBhvr>
                                        <p:cTn id="19" dur="500" fill="hold"/>
                                        <p:tgtEl>
                                          <p:spTgt spid="42"/>
                                        </p:tgtEl>
                                        <p:attrNameLst>
                                          <p:attrName>ppt_w</p:attrName>
                                        </p:attrNameLst>
                                      </p:cBhvr>
                                      <p:tavLst>
                                        <p:tav tm="0">
                                          <p:val>
                                            <p:fltVal val="0"/>
                                          </p:val>
                                        </p:tav>
                                        <p:tav tm="100000">
                                          <p:val>
                                            <p:strVal val="#ppt_w"/>
                                          </p:val>
                                        </p:tav>
                                      </p:tavLst>
                                    </p:anim>
                                    <p:anim calcmode="lin" valueType="num">
                                      <p:cBhvr>
                                        <p:cTn id="20" dur="500" fill="hold"/>
                                        <p:tgtEl>
                                          <p:spTgt spid="42"/>
                                        </p:tgtEl>
                                        <p:attrNameLst>
                                          <p:attrName>ppt_h</p:attrName>
                                        </p:attrNameLst>
                                      </p:cBhvr>
                                      <p:tavLst>
                                        <p:tav tm="0">
                                          <p:val>
                                            <p:fltVal val="0"/>
                                          </p:val>
                                        </p:tav>
                                        <p:tav tm="100000">
                                          <p:val>
                                            <p:strVal val="#ppt_h"/>
                                          </p:val>
                                        </p:tav>
                                      </p:tavLst>
                                    </p:anim>
                                    <p:animEffect transition="in" filter="fade">
                                      <p:cBhvr>
                                        <p:cTn id="21" dur="500"/>
                                        <p:tgtEl>
                                          <p:spTgt spid="42"/>
                                        </p:tgtEl>
                                      </p:cBhvr>
                                    </p:animEffect>
                                  </p:childTnLst>
                                </p:cTn>
                              </p:par>
                              <p:par>
                                <p:cTn id="22" presetID="53" presetClass="entr" presetSubtype="16" fill="hold" grpId="0" nodeType="withEffect">
                                  <p:stCondLst>
                                    <p:cond delay="500"/>
                                  </p:stCondLst>
                                  <p:childTnLst>
                                    <p:set>
                                      <p:cBhvr>
                                        <p:cTn id="23" dur="1" fill="hold">
                                          <p:stCondLst>
                                            <p:cond delay="0"/>
                                          </p:stCondLst>
                                        </p:cTn>
                                        <p:tgtEl>
                                          <p:spTgt spid="43"/>
                                        </p:tgtEl>
                                        <p:attrNameLst>
                                          <p:attrName>style.visibility</p:attrName>
                                        </p:attrNameLst>
                                      </p:cBhvr>
                                      <p:to>
                                        <p:strVal val="visible"/>
                                      </p:to>
                                    </p:set>
                                    <p:anim calcmode="lin" valueType="num">
                                      <p:cBhvr>
                                        <p:cTn id="24" dur="500" fill="hold"/>
                                        <p:tgtEl>
                                          <p:spTgt spid="43"/>
                                        </p:tgtEl>
                                        <p:attrNameLst>
                                          <p:attrName>ppt_w</p:attrName>
                                        </p:attrNameLst>
                                      </p:cBhvr>
                                      <p:tavLst>
                                        <p:tav tm="0">
                                          <p:val>
                                            <p:fltVal val="0"/>
                                          </p:val>
                                        </p:tav>
                                        <p:tav tm="100000">
                                          <p:val>
                                            <p:strVal val="#ppt_w"/>
                                          </p:val>
                                        </p:tav>
                                      </p:tavLst>
                                    </p:anim>
                                    <p:anim calcmode="lin" valueType="num">
                                      <p:cBhvr>
                                        <p:cTn id="25" dur="500" fill="hold"/>
                                        <p:tgtEl>
                                          <p:spTgt spid="43"/>
                                        </p:tgtEl>
                                        <p:attrNameLst>
                                          <p:attrName>ppt_h</p:attrName>
                                        </p:attrNameLst>
                                      </p:cBhvr>
                                      <p:tavLst>
                                        <p:tav tm="0">
                                          <p:val>
                                            <p:fltVal val="0"/>
                                          </p:val>
                                        </p:tav>
                                        <p:tav tm="100000">
                                          <p:val>
                                            <p:strVal val="#ppt_h"/>
                                          </p:val>
                                        </p:tav>
                                      </p:tavLst>
                                    </p:anim>
                                    <p:animEffect transition="in" filter="fade">
                                      <p:cBhvr>
                                        <p:cTn id="26" dur="500"/>
                                        <p:tgtEl>
                                          <p:spTgt spid="43"/>
                                        </p:tgtEl>
                                      </p:cBhvr>
                                    </p:animEffect>
                                  </p:childTnLst>
                                </p:cTn>
                              </p:par>
                              <p:par>
                                <p:cTn id="27" presetID="53" presetClass="entr" presetSubtype="16" fill="hold" grpId="0" nodeType="withEffect">
                                  <p:stCondLst>
                                    <p:cond delay="750"/>
                                  </p:stCondLst>
                                  <p:childTnLst>
                                    <p:set>
                                      <p:cBhvr>
                                        <p:cTn id="28" dur="1" fill="hold">
                                          <p:stCondLst>
                                            <p:cond delay="0"/>
                                          </p:stCondLst>
                                        </p:cTn>
                                        <p:tgtEl>
                                          <p:spTgt spid="44"/>
                                        </p:tgtEl>
                                        <p:attrNameLst>
                                          <p:attrName>style.visibility</p:attrName>
                                        </p:attrNameLst>
                                      </p:cBhvr>
                                      <p:to>
                                        <p:strVal val="visible"/>
                                      </p:to>
                                    </p:set>
                                    <p:anim calcmode="lin" valueType="num">
                                      <p:cBhvr>
                                        <p:cTn id="29" dur="500" fill="hold"/>
                                        <p:tgtEl>
                                          <p:spTgt spid="44"/>
                                        </p:tgtEl>
                                        <p:attrNameLst>
                                          <p:attrName>ppt_w</p:attrName>
                                        </p:attrNameLst>
                                      </p:cBhvr>
                                      <p:tavLst>
                                        <p:tav tm="0">
                                          <p:val>
                                            <p:fltVal val="0"/>
                                          </p:val>
                                        </p:tav>
                                        <p:tav tm="100000">
                                          <p:val>
                                            <p:strVal val="#ppt_w"/>
                                          </p:val>
                                        </p:tav>
                                      </p:tavLst>
                                    </p:anim>
                                    <p:anim calcmode="lin" valueType="num">
                                      <p:cBhvr>
                                        <p:cTn id="30" dur="500" fill="hold"/>
                                        <p:tgtEl>
                                          <p:spTgt spid="44"/>
                                        </p:tgtEl>
                                        <p:attrNameLst>
                                          <p:attrName>ppt_h</p:attrName>
                                        </p:attrNameLst>
                                      </p:cBhvr>
                                      <p:tavLst>
                                        <p:tav tm="0">
                                          <p:val>
                                            <p:fltVal val="0"/>
                                          </p:val>
                                        </p:tav>
                                        <p:tav tm="100000">
                                          <p:val>
                                            <p:strVal val="#ppt_h"/>
                                          </p:val>
                                        </p:tav>
                                      </p:tavLst>
                                    </p:anim>
                                    <p:animEffect transition="in" filter="fade">
                                      <p:cBhvr>
                                        <p:cTn id="31"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41" grpId="0" animBg="1"/>
      <p:bldP spid="42" grpId="0" animBg="1"/>
      <p:bldP spid="43" grpId="0" animBg="1"/>
      <p:bldP spid="4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
            <a:ext cx="12192000" cy="8128000"/>
          </a:xfrm>
          <a:prstGeom prst="rect">
            <a:avLst/>
          </a:prstGeom>
        </p:spPr>
      </p:pic>
      <p:sp>
        <p:nvSpPr>
          <p:cNvPr id="17" name="矩形 16"/>
          <p:cNvSpPr/>
          <p:nvPr/>
        </p:nvSpPr>
        <p:spPr>
          <a:xfrm>
            <a:off x="0" y="2368"/>
            <a:ext cx="12192000" cy="6855632"/>
          </a:xfrm>
          <a:prstGeom prst="rect">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4" name="直接连接符 33"/>
          <p:cNvCxnSpPr/>
          <p:nvPr/>
        </p:nvCxnSpPr>
        <p:spPr>
          <a:xfrm>
            <a:off x="630033" y="74090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017385" y="321028"/>
            <a:ext cx="162529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研究现状</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9" name="矩形 38"/>
          <p:cNvSpPr/>
          <p:nvPr/>
        </p:nvSpPr>
        <p:spPr>
          <a:xfrm>
            <a:off x="1579245" y="1958340"/>
            <a:ext cx="824865" cy="2917825"/>
          </a:xfrm>
          <a:prstGeom prst="rect">
            <a:avLst/>
          </a:prstGeom>
          <a:solidFill>
            <a:srgbClr val="134263"/>
          </a:solidFill>
          <a:ln>
            <a:solidFill>
              <a:srgbClr val="134263"/>
            </a:solidFill>
          </a:ln>
          <a:effectLst/>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algn="ctr"/>
            <a:r>
              <a:rPr lang="zh-CN" altLang="en-US" sz="2400" spc="300" dirty="0">
                <a:solidFill>
                  <a:schemeClr val="bg1"/>
                </a:solidFill>
                <a:latin typeface="微软雅黑" panose="020B0503020204020204" pitchFamily="34" charset="-122"/>
                <a:ea typeface="微软雅黑" panose="020B0503020204020204" pitchFamily="34" charset="-122"/>
              </a:rPr>
              <a:t>研究现状分析</a:t>
            </a:r>
            <a:endParaRPr lang="zh-CN" altLang="en-US" sz="2400" spc="300" dirty="0">
              <a:solidFill>
                <a:schemeClr val="bg1"/>
              </a:solidFill>
              <a:latin typeface="微软雅黑" panose="020B0503020204020204" pitchFamily="34" charset="-122"/>
              <a:ea typeface="微软雅黑" panose="020B0503020204020204" pitchFamily="34" charset="-122"/>
            </a:endParaRPr>
          </a:p>
        </p:txBody>
      </p:sp>
      <p:sp>
        <p:nvSpPr>
          <p:cNvPr id="40" name="左大括号 39"/>
          <p:cNvSpPr/>
          <p:nvPr/>
        </p:nvSpPr>
        <p:spPr>
          <a:xfrm>
            <a:off x="2685348" y="1707060"/>
            <a:ext cx="180000" cy="3922496"/>
          </a:xfrm>
          <a:prstGeom prst="leftBrace">
            <a:avLst>
              <a:gd name="adj1" fmla="val 17131"/>
              <a:gd name="adj2" fmla="val 50000"/>
            </a:avLst>
          </a:prstGeom>
          <a:ln>
            <a:solidFill>
              <a:srgbClr val="13426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1" name="矩形 40"/>
          <p:cNvSpPr/>
          <p:nvPr/>
        </p:nvSpPr>
        <p:spPr>
          <a:xfrm>
            <a:off x="3013231" y="1707060"/>
            <a:ext cx="2016000" cy="504000"/>
          </a:xfrm>
          <a:prstGeom prst="rect">
            <a:avLst/>
          </a:prstGeom>
          <a:solidFill>
            <a:srgbClr val="3A6695"/>
          </a:solidFill>
          <a:ln>
            <a:solidFill>
              <a:srgbClr val="3A6695"/>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2000" spc="300" dirty="0">
                <a:solidFill>
                  <a:schemeClr val="bg1"/>
                </a:solidFill>
                <a:latin typeface="微软雅黑" panose="020B0503020204020204" pitchFamily="34" charset="-122"/>
                <a:ea typeface="微软雅黑" panose="020B0503020204020204" pitchFamily="34" charset="-122"/>
              </a:rPr>
              <a:t>主要研究热点</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sp>
        <p:nvSpPr>
          <p:cNvPr id="42" name="矩形 41"/>
          <p:cNvSpPr/>
          <p:nvPr/>
        </p:nvSpPr>
        <p:spPr>
          <a:xfrm>
            <a:off x="3013231" y="3380308"/>
            <a:ext cx="2016000" cy="504000"/>
          </a:xfrm>
          <a:prstGeom prst="rect">
            <a:avLst/>
          </a:prstGeom>
          <a:solidFill>
            <a:srgbClr val="3A6695"/>
          </a:solidFill>
          <a:ln>
            <a:solidFill>
              <a:srgbClr val="3A6695"/>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2000" spc="300" dirty="0">
                <a:solidFill>
                  <a:schemeClr val="bg1"/>
                </a:solidFill>
                <a:latin typeface="微软雅黑" panose="020B0503020204020204" pitchFamily="34" charset="-122"/>
                <a:ea typeface="微软雅黑" panose="020B0503020204020204" pitchFamily="34" charset="-122"/>
              </a:rPr>
              <a:t>主要研究趋势</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sp>
        <p:nvSpPr>
          <p:cNvPr id="43" name="矩形 42"/>
          <p:cNvSpPr/>
          <p:nvPr/>
        </p:nvSpPr>
        <p:spPr>
          <a:xfrm>
            <a:off x="3013231" y="5053556"/>
            <a:ext cx="2016000" cy="504000"/>
          </a:xfrm>
          <a:prstGeom prst="rect">
            <a:avLst/>
          </a:prstGeom>
          <a:solidFill>
            <a:srgbClr val="3A6695"/>
          </a:solidFill>
          <a:ln>
            <a:solidFill>
              <a:srgbClr val="3A6695"/>
            </a:solid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sz="2000" spc="300" dirty="0">
                <a:solidFill>
                  <a:schemeClr val="bg1"/>
                </a:solidFill>
                <a:latin typeface="微软雅黑" panose="020B0503020204020204" pitchFamily="34" charset="-122"/>
                <a:ea typeface="微软雅黑" panose="020B0503020204020204" pitchFamily="34" charset="-122"/>
              </a:rPr>
              <a:t>研究应用领域</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sp>
        <p:nvSpPr>
          <p:cNvPr id="44" name="左大括号 43"/>
          <p:cNvSpPr/>
          <p:nvPr/>
        </p:nvSpPr>
        <p:spPr>
          <a:xfrm>
            <a:off x="5203460" y="3039658"/>
            <a:ext cx="180000" cy="1257300"/>
          </a:xfrm>
          <a:prstGeom prst="leftBrace">
            <a:avLst>
              <a:gd name="adj1" fmla="val 17131"/>
              <a:gd name="adj2" fmla="val 50000"/>
            </a:avLst>
          </a:prstGeom>
          <a:ln>
            <a:solidFill>
              <a:srgbClr val="13426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5" name="左大括号 44"/>
          <p:cNvSpPr/>
          <p:nvPr/>
        </p:nvSpPr>
        <p:spPr>
          <a:xfrm>
            <a:off x="5203460" y="1366410"/>
            <a:ext cx="180000" cy="1257300"/>
          </a:xfrm>
          <a:prstGeom prst="leftBrace">
            <a:avLst>
              <a:gd name="adj1" fmla="val 17131"/>
              <a:gd name="adj2" fmla="val 50000"/>
            </a:avLst>
          </a:prstGeom>
          <a:ln>
            <a:solidFill>
              <a:srgbClr val="13426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6" name="左大括号 45"/>
          <p:cNvSpPr/>
          <p:nvPr/>
        </p:nvSpPr>
        <p:spPr>
          <a:xfrm>
            <a:off x="5203460" y="4712906"/>
            <a:ext cx="180000" cy="1257300"/>
          </a:xfrm>
          <a:prstGeom prst="leftBrace">
            <a:avLst>
              <a:gd name="adj1" fmla="val 17131"/>
              <a:gd name="adj2" fmla="val 50000"/>
            </a:avLst>
          </a:prstGeom>
          <a:ln>
            <a:solidFill>
              <a:srgbClr val="13426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7" name="矩形 46"/>
          <p:cNvSpPr/>
          <p:nvPr/>
        </p:nvSpPr>
        <p:spPr>
          <a:xfrm>
            <a:off x="5418229" y="1240779"/>
            <a:ext cx="5796576" cy="2345055"/>
          </a:xfrm>
          <a:prstGeom prst="rect">
            <a:avLst/>
          </a:prstGeom>
        </p:spPr>
        <p:txBody>
          <a:bodyPr wrap="square">
            <a:spAutoFit/>
          </a:bodyPr>
          <a:lstStyle/>
          <a:p>
            <a:pPr indent="0">
              <a:lnSpc>
                <a:spcPct val="130000"/>
              </a:lnSpc>
              <a:spcBef>
                <a:spcPts val="600"/>
              </a:spcBef>
              <a:spcAft>
                <a:spcPts val="600"/>
              </a:spcAft>
              <a:buFont typeface="+mj-lt"/>
              <a:buNone/>
            </a:pPr>
            <a:r>
              <a:rPr lang="en-GB" altLang="zh-CN" dirty="0">
                <a:latin typeface="Times New Roman" panose="02020603050405020304" pitchFamily="18" charset="0"/>
                <a:ea typeface="黑体" panose="02010609060101010101" pitchFamily="49" charset="-122"/>
                <a:cs typeface="Times New Roman" panose="02020603050405020304" pitchFamily="18" charset="0"/>
                <a:sym typeface="+mn-lt"/>
              </a:rPr>
              <a:t>大数据挖掘</a:t>
            </a:r>
            <a:endParaRPr lang="en-GB" altLang="zh-CN" dirty="0">
              <a:latin typeface="Times New Roman" panose="02020603050405020304" pitchFamily="18" charset="0"/>
              <a:ea typeface="黑体" panose="02010609060101010101" pitchFamily="49" charset="-122"/>
              <a:cs typeface="Times New Roman" panose="02020603050405020304" pitchFamily="18" charset="0"/>
              <a:sym typeface="+mn-lt"/>
            </a:endParaRPr>
          </a:p>
          <a:p>
            <a:pPr indent="0">
              <a:lnSpc>
                <a:spcPct val="130000"/>
              </a:lnSpc>
              <a:spcBef>
                <a:spcPts val="600"/>
              </a:spcBef>
              <a:spcAft>
                <a:spcPts val="600"/>
              </a:spcAft>
              <a:buFont typeface="+mj-lt"/>
              <a:buNone/>
            </a:pPr>
            <a:r>
              <a:rPr lang="en-GB" altLang="zh-CN" dirty="0">
                <a:latin typeface="Times New Roman" panose="02020603050405020304" pitchFamily="18" charset="0"/>
                <a:ea typeface="黑体" panose="02010609060101010101" pitchFamily="49" charset="-122"/>
                <a:cs typeface="Times New Roman" panose="02020603050405020304" pitchFamily="18" charset="0"/>
                <a:sym typeface="+mn-lt"/>
              </a:rPr>
              <a:t>社交网络分析</a:t>
            </a:r>
            <a:endParaRPr lang="en-GB" altLang="zh-CN" dirty="0">
              <a:latin typeface="Times New Roman" panose="02020603050405020304" pitchFamily="18" charset="0"/>
              <a:ea typeface="黑体" panose="02010609060101010101" pitchFamily="49" charset="-122"/>
              <a:cs typeface="Times New Roman" panose="02020603050405020304" pitchFamily="18" charset="0"/>
              <a:sym typeface="+mn-lt"/>
            </a:endParaRPr>
          </a:p>
          <a:p>
            <a:pPr indent="0">
              <a:lnSpc>
                <a:spcPct val="130000"/>
              </a:lnSpc>
              <a:spcBef>
                <a:spcPts val="600"/>
              </a:spcBef>
              <a:spcAft>
                <a:spcPts val="600"/>
              </a:spcAft>
              <a:buFont typeface="+mj-lt"/>
              <a:buNone/>
            </a:pPr>
            <a:r>
              <a:rPr lang="en-GB" altLang="zh-CN" dirty="0">
                <a:latin typeface="Times New Roman" panose="02020603050405020304" pitchFamily="18" charset="0"/>
                <a:ea typeface="黑体" panose="02010609060101010101" pitchFamily="49" charset="-122"/>
                <a:cs typeface="Times New Roman" panose="02020603050405020304" pitchFamily="18" charset="0"/>
                <a:sym typeface="+mn-lt"/>
              </a:rPr>
              <a:t>隐私保护与数据安全</a:t>
            </a:r>
            <a:endParaRPr lang="en-GB" altLang="zh-CN" dirty="0">
              <a:latin typeface="Times New Roman" panose="02020603050405020304" pitchFamily="18" charset="0"/>
              <a:ea typeface="黑体" panose="02010609060101010101" pitchFamily="49" charset="-122"/>
              <a:cs typeface="Times New Roman" panose="02020603050405020304" pitchFamily="18" charset="0"/>
              <a:sym typeface="+mn-lt"/>
            </a:endParaRPr>
          </a:p>
          <a:p>
            <a:pPr marL="342900" indent="-342900">
              <a:lnSpc>
                <a:spcPct val="130000"/>
              </a:lnSpc>
              <a:spcBef>
                <a:spcPts val="600"/>
              </a:spcBef>
              <a:spcAft>
                <a:spcPts val="600"/>
              </a:spcAft>
              <a:buFont typeface="+mj-lt"/>
              <a:buAutoNum type="arabicPeriod"/>
            </a:pPr>
            <a:endParaRPr lang="en-GB" altLang="zh-CN" sz="1400" dirty="0">
              <a:latin typeface="Times New Roman" panose="02020603050405020304" pitchFamily="18" charset="0"/>
              <a:ea typeface="黑体" panose="02010609060101010101" pitchFamily="49" charset="-122"/>
              <a:cs typeface="Times New Roman" panose="02020603050405020304" pitchFamily="18" charset="0"/>
              <a:sym typeface="+mn-lt"/>
            </a:endParaRPr>
          </a:p>
          <a:p>
            <a:pPr marL="342900" indent="-342900">
              <a:lnSpc>
                <a:spcPct val="130000"/>
              </a:lnSpc>
              <a:spcBef>
                <a:spcPts val="600"/>
              </a:spcBef>
              <a:spcAft>
                <a:spcPts val="600"/>
              </a:spcAft>
              <a:buFont typeface="+mj-lt"/>
              <a:buAutoNum type="arabicPeriod"/>
            </a:pPr>
            <a:endParaRPr lang="en-GB" altLang="zh-CN" sz="14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48" name="矩形 47"/>
          <p:cNvSpPr/>
          <p:nvPr/>
        </p:nvSpPr>
        <p:spPr>
          <a:xfrm>
            <a:off x="5418455" y="2945765"/>
            <a:ext cx="5796280" cy="1255395"/>
          </a:xfrm>
          <a:prstGeom prst="rect">
            <a:avLst/>
          </a:prstGeom>
        </p:spPr>
        <p:txBody>
          <a:bodyPr wrap="square">
            <a:noAutofit/>
          </a:bodyPr>
          <a:lstStyle/>
          <a:p>
            <a:pPr indent="0">
              <a:lnSpc>
                <a:spcPct val="130000"/>
              </a:lnSpc>
              <a:spcBef>
                <a:spcPts val="600"/>
              </a:spcBef>
              <a:spcAft>
                <a:spcPts val="600"/>
              </a:spcAft>
              <a:buFont typeface="+mj-lt"/>
              <a:buNone/>
            </a:pPr>
            <a:r>
              <a:rPr lang="en-GB" altLang="zh-CN" dirty="0">
                <a:solidFill>
                  <a:schemeClr val="tx1"/>
                </a:solidFill>
                <a:latin typeface="Times New Roman" panose="02020603050405020304" pitchFamily="18" charset="0"/>
                <a:ea typeface="黑体" panose="02010609060101010101" pitchFamily="49" charset="-122"/>
                <a:cs typeface="Times New Roman" panose="02020603050405020304" pitchFamily="18" charset="0"/>
                <a:sym typeface="+mn-lt"/>
              </a:rPr>
              <a:t>跨领域融合</a:t>
            </a:r>
            <a:endParaRPr lang="en-GB" altLang="zh-CN" dirty="0">
              <a:solidFill>
                <a:schemeClr val="tx1"/>
              </a:solidFill>
              <a:latin typeface="Times New Roman" panose="02020603050405020304" pitchFamily="18" charset="0"/>
              <a:ea typeface="黑体" panose="02010609060101010101" pitchFamily="49" charset="-122"/>
              <a:cs typeface="Times New Roman" panose="02020603050405020304" pitchFamily="18" charset="0"/>
              <a:sym typeface="+mn-lt"/>
            </a:endParaRPr>
          </a:p>
          <a:p>
            <a:pPr indent="0">
              <a:lnSpc>
                <a:spcPct val="130000"/>
              </a:lnSpc>
              <a:spcBef>
                <a:spcPts val="600"/>
              </a:spcBef>
              <a:spcAft>
                <a:spcPts val="600"/>
              </a:spcAft>
              <a:buFont typeface="+mj-lt"/>
              <a:buNone/>
            </a:pPr>
            <a:r>
              <a:rPr lang="zh-CN" altLang="en-US" sz="1600" dirty="0">
                <a:solidFill>
                  <a:schemeClr val="tx1"/>
                </a:solidFill>
                <a:latin typeface="微软雅黑" panose="020B0503020204020204" pitchFamily="34" charset="-122"/>
                <a:ea typeface="微软雅黑" panose="020B0503020204020204" pitchFamily="34" charset="-122"/>
              </a:rPr>
              <a:t>算法优化与创新</a:t>
            </a:r>
            <a:endParaRPr lang="zh-CN" altLang="en-US" sz="1600" dirty="0">
              <a:solidFill>
                <a:schemeClr val="tx1"/>
              </a:solidFill>
              <a:latin typeface="微软雅黑" panose="020B0503020204020204" pitchFamily="34" charset="-122"/>
              <a:ea typeface="微软雅黑" panose="020B0503020204020204" pitchFamily="34" charset="-122"/>
            </a:endParaRPr>
          </a:p>
          <a:p>
            <a:pPr indent="0">
              <a:lnSpc>
                <a:spcPct val="130000"/>
              </a:lnSpc>
              <a:spcBef>
                <a:spcPts val="600"/>
              </a:spcBef>
              <a:spcAft>
                <a:spcPts val="600"/>
              </a:spcAft>
              <a:buFont typeface="+mj-lt"/>
              <a:buNone/>
            </a:pPr>
            <a:r>
              <a:rPr lang="zh-CN" altLang="en-US" sz="1600" dirty="0">
                <a:solidFill>
                  <a:schemeClr val="tx1"/>
                </a:solidFill>
                <a:latin typeface="微软雅黑" panose="020B0503020204020204" pitchFamily="34" charset="-122"/>
                <a:ea typeface="微软雅黑" panose="020B0503020204020204" pitchFamily="34" charset="-122"/>
              </a:rPr>
              <a:t>数据可视化与数据解释</a:t>
            </a:r>
            <a:endParaRPr lang="zh-CN" altLang="en-US" sz="1600" dirty="0">
              <a:solidFill>
                <a:schemeClr val="tx1"/>
              </a:solidFill>
              <a:latin typeface="微软雅黑" panose="020B0503020204020204" pitchFamily="34" charset="-122"/>
              <a:ea typeface="微软雅黑" panose="020B0503020204020204" pitchFamily="34" charset="-122"/>
            </a:endParaRPr>
          </a:p>
        </p:txBody>
      </p:sp>
      <p:sp>
        <p:nvSpPr>
          <p:cNvPr id="49" name="矩形 48"/>
          <p:cNvSpPr/>
          <p:nvPr/>
        </p:nvSpPr>
        <p:spPr>
          <a:xfrm>
            <a:off x="5418229" y="4540503"/>
            <a:ext cx="5796576" cy="1832610"/>
          </a:xfrm>
          <a:prstGeom prst="rect">
            <a:avLst/>
          </a:prstGeom>
        </p:spPr>
        <p:txBody>
          <a:bodyPr wrap="square">
            <a:spAutoFit/>
          </a:bodyPr>
          <a:lstStyle/>
          <a:p>
            <a:pPr indent="0">
              <a:lnSpc>
                <a:spcPct val="130000"/>
              </a:lnSpc>
              <a:spcBef>
                <a:spcPts val="600"/>
              </a:spcBef>
              <a:spcAft>
                <a:spcPts val="600"/>
              </a:spcAft>
              <a:buFont typeface="+mj-lt"/>
              <a:buNone/>
            </a:pPr>
            <a:r>
              <a:rPr lang="zh-CN" altLang="en-US" sz="1600" dirty="0">
                <a:solidFill>
                  <a:schemeClr val="tx1"/>
                </a:solidFill>
                <a:latin typeface="微软雅黑" panose="020B0503020204020204" pitchFamily="34" charset="-122"/>
                <a:ea typeface="微软雅黑" panose="020B0503020204020204" pitchFamily="34" charset="-122"/>
                <a:sym typeface="+mn-lt"/>
              </a:rPr>
              <a:t>电商推荐</a:t>
            </a:r>
            <a:endParaRPr lang="zh-CN" altLang="en-US" sz="1600" dirty="0">
              <a:solidFill>
                <a:schemeClr val="tx1"/>
              </a:solidFill>
              <a:latin typeface="微软雅黑" panose="020B0503020204020204" pitchFamily="34" charset="-122"/>
              <a:ea typeface="微软雅黑" panose="020B0503020204020204" pitchFamily="34" charset="-122"/>
              <a:sym typeface="+mn-lt"/>
            </a:endParaRPr>
          </a:p>
          <a:p>
            <a:pPr indent="0">
              <a:lnSpc>
                <a:spcPct val="130000"/>
              </a:lnSpc>
              <a:spcBef>
                <a:spcPts val="600"/>
              </a:spcBef>
              <a:spcAft>
                <a:spcPts val="600"/>
              </a:spcAft>
              <a:buFont typeface="+mj-lt"/>
              <a:buNone/>
            </a:pPr>
            <a:r>
              <a:rPr lang="zh-CN" altLang="en-US" sz="1600" dirty="0">
                <a:solidFill>
                  <a:schemeClr val="tx1"/>
                </a:solidFill>
                <a:latin typeface="微软雅黑" panose="020B0503020204020204" pitchFamily="34" charset="-122"/>
                <a:ea typeface="微软雅黑" panose="020B0503020204020204" pitchFamily="34" charset="-122"/>
              </a:rPr>
              <a:t>金融风控</a:t>
            </a:r>
            <a:endParaRPr lang="zh-CN" altLang="en-US" sz="1600" dirty="0">
              <a:solidFill>
                <a:schemeClr val="tx1"/>
              </a:solidFill>
              <a:latin typeface="微软雅黑" panose="020B0503020204020204" pitchFamily="34" charset="-122"/>
              <a:ea typeface="微软雅黑" panose="020B0503020204020204" pitchFamily="34" charset="-122"/>
            </a:endParaRPr>
          </a:p>
          <a:p>
            <a:pPr indent="0">
              <a:lnSpc>
                <a:spcPct val="130000"/>
              </a:lnSpc>
              <a:spcBef>
                <a:spcPts val="600"/>
              </a:spcBef>
              <a:spcAft>
                <a:spcPts val="600"/>
              </a:spcAft>
              <a:buFont typeface="+mj-lt"/>
              <a:buNone/>
            </a:pPr>
            <a:r>
              <a:rPr lang="zh-CN" altLang="en-US" sz="1600" dirty="0">
                <a:solidFill>
                  <a:schemeClr val="tx1"/>
                </a:solidFill>
                <a:latin typeface="微软雅黑" panose="020B0503020204020204" pitchFamily="34" charset="-122"/>
                <a:ea typeface="微软雅黑" panose="020B0503020204020204" pitchFamily="34" charset="-122"/>
              </a:rPr>
              <a:t>医疗健康</a:t>
            </a:r>
            <a:endParaRPr lang="zh-CN" altLang="en-US" sz="1600" dirty="0">
              <a:solidFill>
                <a:schemeClr val="tx1"/>
              </a:solidFill>
              <a:latin typeface="微软雅黑" panose="020B0503020204020204" pitchFamily="34" charset="-122"/>
              <a:ea typeface="微软雅黑" panose="020B0503020204020204" pitchFamily="34" charset="-122"/>
            </a:endParaRPr>
          </a:p>
          <a:p>
            <a:pPr indent="0">
              <a:lnSpc>
                <a:spcPct val="130000"/>
              </a:lnSpc>
              <a:spcBef>
                <a:spcPts val="600"/>
              </a:spcBef>
              <a:spcAft>
                <a:spcPts val="600"/>
              </a:spcAft>
              <a:buFont typeface="+mj-lt"/>
              <a:buNone/>
            </a:pPr>
            <a:r>
              <a:rPr lang="zh-CN" altLang="en-US" sz="1600" dirty="0">
                <a:solidFill>
                  <a:schemeClr val="tx1"/>
                </a:solidFill>
                <a:latin typeface="微软雅黑" panose="020B0503020204020204" pitchFamily="34" charset="-122"/>
                <a:ea typeface="微软雅黑" panose="020B0503020204020204" pitchFamily="34" charset="-122"/>
              </a:rPr>
              <a:t>智慧城市……</a:t>
            </a:r>
            <a:endParaRPr lang="en-US" altLang="zh-CN" sz="1600" dirty="0">
              <a:solidFill>
                <a:schemeClr val="tx1"/>
              </a:solidFill>
              <a:latin typeface="微软雅黑" panose="020B0503020204020204" pitchFamily="34" charset="-122"/>
              <a:ea typeface="微软雅黑" panose="020B0503020204020204" pitchFamily="34" charset="-122"/>
            </a:endParaRPr>
          </a:p>
        </p:txBody>
      </p:sp>
      <p:pic>
        <p:nvPicPr>
          <p:cNvPr id="55" name="图片 5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16" presetClass="entr" presetSubtype="26" fill="hold" grpId="0" nodeType="afterEffect">
                                  <p:stCondLst>
                                    <p:cond delay="0"/>
                                  </p:stCondLst>
                                  <p:childTnLst>
                                    <p:set>
                                      <p:cBhvr>
                                        <p:cTn id="13" dur="1" fill="hold">
                                          <p:stCondLst>
                                            <p:cond delay="0"/>
                                          </p:stCondLst>
                                        </p:cTn>
                                        <p:tgtEl>
                                          <p:spTgt spid="39"/>
                                        </p:tgtEl>
                                        <p:attrNameLst>
                                          <p:attrName>style.visibility</p:attrName>
                                        </p:attrNameLst>
                                      </p:cBhvr>
                                      <p:to>
                                        <p:strVal val="visible"/>
                                      </p:to>
                                    </p:set>
                                    <p:animEffect transition="in" filter="barn(inHorizontal)">
                                      <p:cBhvr>
                                        <p:cTn id="14" dur="500"/>
                                        <p:tgtEl>
                                          <p:spTgt spid="39"/>
                                        </p:tgtEl>
                                      </p:cBhvr>
                                    </p:animEffect>
                                  </p:childTnLst>
                                </p:cTn>
                              </p:par>
                            </p:childTnLst>
                          </p:cTn>
                        </p:par>
                        <p:par>
                          <p:cTn id="15" fill="hold">
                            <p:stCondLst>
                              <p:cond delay="1000"/>
                            </p:stCondLst>
                            <p:childTnLst>
                              <p:par>
                                <p:cTn id="16" presetID="16" presetClass="entr" presetSubtype="42" fill="hold" grpId="0" nodeType="afterEffect">
                                  <p:stCondLst>
                                    <p:cond delay="0"/>
                                  </p:stCondLst>
                                  <p:childTnLst>
                                    <p:set>
                                      <p:cBhvr>
                                        <p:cTn id="17" dur="1" fill="hold">
                                          <p:stCondLst>
                                            <p:cond delay="0"/>
                                          </p:stCondLst>
                                        </p:cTn>
                                        <p:tgtEl>
                                          <p:spTgt spid="40"/>
                                        </p:tgtEl>
                                        <p:attrNameLst>
                                          <p:attrName>style.visibility</p:attrName>
                                        </p:attrNameLst>
                                      </p:cBhvr>
                                      <p:to>
                                        <p:strVal val="visible"/>
                                      </p:to>
                                    </p:set>
                                    <p:animEffect transition="in" filter="barn(outHorizontal)">
                                      <p:cBhvr>
                                        <p:cTn id="18" dur="500"/>
                                        <p:tgtEl>
                                          <p:spTgt spid="40"/>
                                        </p:tgtEl>
                                      </p:cBhvr>
                                    </p:animEffect>
                                  </p:childTnLst>
                                </p:cTn>
                              </p:par>
                            </p:childTnLst>
                          </p:cTn>
                        </p:par>
                        <p:par>
                          <p:cTn id="19" fill="hold">
                            <p:stCondLst>
                              <p:cond delay="1500"/>
                            </p:stCondLst>
                            <p:childTnLst>
                              <p:par>
                                <p:cTn id="20" presetID="2" presetClass="entr" presetSubtype="2" fill="hold" grpId="0" nodeType="afterEffect">
                                  <p:stCondLst>
                                    <p:cond delay="0"/>
                                  </p:stCondLst>
                                  <p:childTnLst>
                                    <p:set>
                                      <p:cBhvr>
                                        <p:cTn id="21" dur="1" fill="hold">
                                          <p:stCondLst>
                                            <p:cond delay="0"/>
                                          </p:stCondLst>
                                        </p:cTn>
                                        <p:tgtEl>
                                          <p:spTgt spid="41"/>
                                        </p:tgtEl>
                                        <p:attrNameLst>
                                          <p:attrName>style.visibility</p:attrName>
                                        </p:attrNameLst>
                                      </p:cBhvr>
                                      <p:to>
                                        <p:strVal val="visible"/>
                                      </p:to>
                                    </p:set>
                                    <p:anim calcmode="lin" valueType="num">
                                      <p:cBhvr additive="base">
                                        <p:cTn id="22" dur="500" fill="hold"/>
                                        <p:tgtEl>
                                          <p:spTgt spid="41"/>
                                        </p:tgtEl>
                                        <p:attrNameLst>
                                          <p:attrName>ppt_x</p:attrName>
                                        </p:attrNameLst>
                                      </p:cBhvr>
                                      <p:tavLst>
                                        <p:tav tm="0">
                                          <p:val>
                                            <p:strVal val="1+#ppt_w/2"/>
                                          </p:val>
                                        </p:tav>
                                        <p:tav tm="100000">
                                          <p:val>
                                            <p:strVal val="#ppt_x"/>
                                          </p:val>
                                        </p:tav>
                                      </p:tavLst>
                                    </p:anim>
                                    <p:anim calcmode="lin" valueType="num">
                                      <p:cBhvr additive="base">
                                        <p:cTn id="23" dur="500" fill="hold"/>
                                        <p:tgtEl>
                                          <p:spTgt spid="41"/>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2" fill="hold" grpId="0" nodeType="afterEffect">
                                  <p:stCondLst>
                                    <p:cond delay="0"/>
                                  </p:stCondLst>
                                  <p:childTnLst>
                                    <p:set>
                                      <p:cBhvr>
                                        <p:cTn id="26" dur="1" fill="hold">
                                          <p:stCondLst>
                                            <p:cond delay="0"/>
                                          </p:stCondLst>
                                        </p:cTn>
                                        <p:tgtEl>
                                          <p:spTgt spid="42"/>
                                        </p:tgtEl>
                                        <p:attrNameLst>
                                          <p:attrName>style.visibility</p:attrName>
                                        </p:attrNameLst>
                                      </p:cBhvr>
                                      <p:to>
                                        <p:strVal val="visible"/>
                                      </p:to>
                                    </p:set>
                                    <p:anim calcmode="lin" valueType="num">
                                      <p:cBhvr additive="base">
                                        <p:cTn id="27" dur="500" fill="hold"/>
                                        <p:tgtEl>
                                          <p:spTgt spid="42"/>
                                        </p:tgtEl>
                                        <p:attrNameLst>
                                          <p:attrName>ppt_x</p:attrName>
                                        </p:attrNameLst>
                                      </p:cBhvr>
                                      <p:tavLst>
                                        <p:tav tm="0">
                                          <p:val>
                                            <p:strVal val="1+#ppt_w/2"/>
                                          </p:val>
                                        </p:tav>
                                        <p:tav tm="100000">
                                          <p:val>
                                            <p:strVal val="#ppt_x"/>
                                          </p:val>
                                        </p:tav>
                                      </p:tavLst>
                                    </p:anim>
                                    <p:anim calcmode="lin" valueType="num">
                                      <p:cBhvr additive="base">
                                        <p:cTn id="28" dur="500" fill="hold"/>
                                        <p:tgtEl>
                                          <p:spTgt spid="42"/>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 presetClass="entr" presetSubtype="2" fill="hold" grpId="0" nodeType="afterEffect">
                                  <p:stCondLst>
                                    <p:cond delay="0"/>
                                  </p:stCondLst>
                                  <p:childTnLst>
                                    <p:set>
                                      <p:cBhvr>
                                        <p:cTn id="31" dur="1" fill="hold">
                                          <p:stCondLst>
                                            <p:cond delay="0"/>
                                          </p:stCondLst>
                                        </p:cTn>
                                        <p:tgtEl>
                                          <p:spTgt spid="43"/>
                                        </p:tgtEl>
                                        <p:attrNameLst>
                                          <p:attrName>style.visibility</p:attrName>
                                        </p:attrNameLst>
                                      </p:cBhvr>
                                      <p:to>
                                        <p:strVal val="visible"/>
                                      </p:to>
                                    </p:set>
                                    <p:anim calcmode="lin" valueType="num">
                                      <p:cBhvr additive="base">
                                        <p:cTn id="32" dur="500" fill="hold"/>
                                        <p:tgtEl>
                                          <p:spTgt spid="43"/>
                                        </p:tgtEl>
                                        <p:attrNameLst>
                                          <p:attrName>ppt_x</p:attrName>
                                        </p:attrNameLst>
                                      </p:cBhvr>
                                      <p:tavLst>
                                        <p:tav tm="0">
                                          <p:val>
                                            <p:strVal val="1+#ppt_w/2"/>
                                          </p:val>
                                        </p:tav>
                                        <p:tav tm="100000">
                                          <p:val>
                                            <p:strVal val="#ppt_x"/>
                                          </p:val>
                                        </p:tav>
                                      </p:tavLst>
                                    </p:anim>
                                    <p:anim calcmode="lin" valueType="num">
                                      <p:cBhvr additive="base">
                                        <p:cTn id="33" dur="500" fill="hold"/>
                                        <p:tgtEl>
                                          <p:spTgt spid="43"/>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ID="16" presetClass="entr" presetSubtype="42" fill="hold" grpId="0" nodeType="afterEffect">
                                  <p:stCondLst>
                                    <p:cond delay="0"/>
                                  </p:stCondLst>
                                  <p:childTnLst>
                                    <p:set>
                                      <p:cBhvr>
                                        <p:cTn id="36" dur="1" fill="hold">
                                          <p:stCondLst>
                                            <p:cond delay="0"/>
                                          </p:stCondLst>
                                        </p:cTn>
                                        <p:tgtEl>
                                          <p:spTgt spid="45"/>
                                        </p:tgtEl>
                                        <p:attrNameLst>
                                          <p:attrName>style.visibility</p:attrName>
                                        </p:attrNameLst>
                                      </p:cBhvr>
                                      <p:to>
                                        <p:strVal val="visible"/>
                                      </p:to>
                                    </p:set>
                                    <p:animEffect transition="in" filter="barn(outHorizontal)">
                                      <p:cBhvr>
                                        <p:cTn id="37" dur="500"/>
                                        <p:tgtEl>
                                          <p:spTgt spid="45"/>
                                        </p:tgtEl>
                                      </p:cBhvr>
                                    </p:animEffect>
                                  </p:childTnLst>
                                </p:cTn>
                              </p:par>
                            </p:childTnLst>
                          </p:cTn>
                        </p:par>
                        <p:par>
                          <p:cTn id="38" fill="hold">
                            <p:stCondLst>
                              <p:cond delay="3500"/>
                            </p:stCondLst>
                            <p:childTnLst>
                              <p:par>
                                <p:cTn id="39" presetID="22" presetClass="entr" presetSubtype="8" fill="hold" grpId="0" nodeType="afterEffect">
                                  <p:stCondLst>
                                    <p:cond delay="0"/>
                                  </p:stCondLst>
                                  <p:childTnLst>
                                    <p:set>
                                      <p:cBhvr>
                                        <p:cTn id="40" dur="1" fill="hold">
                                          <p:stCondLst>
                                            <p:cond delay="0"/>
                                          </p:stCondLst>
                                        </p:cTn>
                                        <p:tgtEl>
                                          <p:spTgt spid="47"/>
                                        </p:tgtEl>
                                        <p:attrNameLst>
                                          <p:attrName>style.visibility</p:attrName>
                                        </p:attrNameLst>
                                      </p:cBhvr>
                                      <p:to>
                                        <p:strVal val="visible"/>
                                      </p:to>
                                    </p:set>
                                    <p:animEffect transition="in" filter="wipe(left)">
                                      <p:cBhvr>
                                        <p:cTn id="41" dur="500"/>
                                        <p:tgtEl>
                                          <p:spTgt spid="47"/>
                                        </p:tgtEl>
                                      </p:cBhvr>
                                    </p:animEffect>
                                  </p:childTnLst>
                                </p:cTn>
                              </p:par>
                            </p:childTnLst>
                          </p:cTn>
                        </p:par>
                        <p:par>
                          <p:cTn id="42" fill="hold">
                            <p:stCondLst>
                              <p:cond delay="4000"/>
                            </p:stCondLst>
                            <p:childTnLst>
                              <p:par>
                                <p:cTn id="43" presetID="16" presetClass="entr" presetSubtype="42" fill="hold" grpId="0" nodeType="afterEffect">
                                  <p:stCondLst>
                                    <p:cond delay="0"/>
                                  </p:stCondLst>
                                  <p:childTnLst>
                                    <p:set>
                                      <p:cBhvr>
                                        <p:cTn id="44" dur="1" fill="hold">
                                          <p:stCondLst>
                                            <p:cond delay="0"/>
                                          </p:stCondLst>
                                        </p:cTn>
                                        <p:tgtEl>
                                          <p:spTgt spid="44"/>
                                        </p:tgtEl>
                                        <p:attrNameLst>
                                          <p:attrName>style.visibility</p:attrName>
                                        </p:attrNameLst>
                                      </p:cBhvr>
                                      <p:to>
                                        <p:strVal val="visible"/>
                                      </p:to>
                                    </p:set>
                                    <p:animEffect transition="in" filter="barn(outHorizontal)">
                                      <p:cBhvr>
                                        <p:cTn id="45" dur="500"/>
                                        <p:tgtEl>
                                          <p:spTgt spid="44"/>
                                        </p:tgtEl>
                                      </p:cBhvr>
                                    </p:animEffect>
                                  </p:childTnLst>
                                </p:cTn>
                              </p:par>
                            </p:childTnLst>
                          </p:cTn>
                        </p:par>
                        <p:par>
                          <p:cTn id="46" fill="hold">
                            <p:stCondLst>
                              <p:cond delay="4500"/>
                            </p:stCondLst>
                            <p:childTnLst>
                              <p:par>
                                <p:cTn id="47" presetID="22" presetClass="entr" presetSubtype="8" fill="hold" grpId="0" nodeType="afterEffect">
                                  <p:stCondLst>
                                    <p:cond delay="0"/>
                                  </p:stCondLst>
                                  <p:childTnLst>
                                    <p:set>
                                      <p:cBhvr>
                                        <p:cTn id="48" dur="1" fill="hold">
                                          <p:stCondLst>
                                            <p:cond delay="0"/>
                                          </p:stCondLst>
                                        </p:cTn>
                                        <p:tgtEl>
                                          <p:spTgt spid="48"/>
                                        </p:tgtEl>
                                        <p:attrNameLst>
                                          <p:attrName>style.visibility</p:attrName>
                                        </p:attrNameLst>
                                      </p:cBhvr>
                                      <p:to>
                                        <p:strVal val="visible"/>
                                      </p:to>
                                    </p:set>
                                    <p:animEffect transition="in" filter="wipe(left)">
                                      <p:cBhvr>
                                        <p:cTn id="49" dur="500"/>
                                        <p:tgtEl>
                                          <p:spTgt spid="48"/>
                                        </p:tgtEl>
                                      </p:cBhvr>
                                    </p:animEffect>
                                  </p:childTnLst>
                                </p:cTn>
                              </p:par>
                            </p:childTnLst>
                          </p:cTn>
                        </p:par>
                        <p:par>
                          <p:cTn id="50" fill="hold">
                            <p:stCondLst>
                              <p:cond delay="5000"/>
                            </p:stCondLst>
                            <p:childTnLst>
                              <p:par>
                                <p:cTn id="51" presetID="16" presetClass="entr" presetSubtype="42" fill="hold" grpId="0" nodeType="afterEffect">
                                  <p:stCondLst>
                                    <p:cond delay="0"/>
                                  </p:stCondLst>
                                  <p:childTnLst>
                                    <p:set>
                                      <p:cBhvr>
                                        <p:cTn id="52" dur="1" fill="hold">
                                          <p:stCondLst>
                                            <p:cond delay="0"/>
                                          </p:stCondLst>
                                        </p:cTn>
                                        <p:tgtEl>
                                          <p:spTgt spid="46"/>
                                        </p:tgtEl>
                                        <p:attrNameLst>
                                          <p:attrName>style.visibility</p:attrName>
                                        </p:attrNameLst>
                                      </p:cBhvr>
                                      <p:to>
                                        <p:strVal val="visible"/>
                                      </p:to>
                                    </p:set>
                                    <p:animEffect transition="in" filter="barn(outHorizontal)">
                                      <p:cBhvr>
                                        <p:cTn id="53" dur="500"/>
                                        <p:tgtEl>
                                          <p:spTgt spid="46"/>
                                        </p:tgtEl>
                                      </p:cBhvr>
                                    </p:animEffect>
                                  </p:childTnLst>
                                </p:cTn>
                              </p:par>
                            </p:childTnLst>
                          </p:cTn>
                        </p:par>
                        <p:par>
                          <p:cTn id="54" fill="hold">
                            <p:stCondLst>
                              <p:cond delay="5500"/>
                            </p:stCondLst>
                            <p:childTnLst>
                              <p:par>
                                <p:cTn id="55" presetID="22" presetClass="entr" presetSubtype="8" fill="hold" grpId="0" nodeType="afterEffect">
                                  <p:stCondLst>
                                    <p:cond delay="0"/>
                                  </p:stCondLst>
                                  <p:childTnLst>
                                    <p:set>
                                      <p:cBhvr>
                                        <p:cTn id="56" dur="1" fill="hold">
                                          <p:stCondLst>
                                            <p:cond delay="0"/>
                                          </p:stCondLst>
                                        </p:cTn>
                                        <p:tgtEl>
                                          <p:spTgt spid="49"/>
                                        </p:tgtEl>
                                        <p:attrNameLst>
                                          <p:attrName>style.visibility</p:attrName>
                                        </p:attrNameLst>
                                      </p:cBhvr>
                                      <p:to>
                                        <p:strVal val="visible"/>
                                      </p:to>
                                    </p:set>
                                    <p:animEffect transition="in" filter="wipe(left)">
                                      <p:cBhvr>
                                        <p:cTn id="57"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9" grpId="0" bldLvl="0" animBg="1"/>
      <p:bldP spid="40" grpId="0" animBg="1"/>
      <p:bldP spid="41" grpId="0" animBg="1"/>
      <p:bldP spid="42" grpId="0" animBg="1"/>
      <p:bldP spid="43" grpId="0" animBg="1"/>
      <p:bldP spid="44" grpId="0" animBg="1"/>
      <p:bldP spid="45" grpId="0" animBg="1"/>
      <p:bldP spid="46" grpId="0" animBg="1"/>
      <p:bldP spid="47" grpId="0"/>
      <p:bldP spid="48" grpId="0"/>
      <p:bldP spid="4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97389" y="-1485871"/>
            <a:ext cx="5039862" cy="8958355"/>
          </a:xfrm>
          <a:prstGeom prst="rect">
            <a:avLst/>
          </a:prstGeom>
        </p:spPr>
      </p:pic>
      <p:sp>
        <p:nvSpPr>
          <p:cNvPr id="4" name="矩形 3"/>
          <p:cNvSpPr/>
          <p:nvPr/>
        </p:nvSpPr>
        <p:spPr>
          <a:xfrm>
            <a:off x="-97552" y="-41408"/>
            <a:ext cx="5039861" cy="7006411"/>
          </a:xfrm>
          <a:prstGeom prst="rect">
            <a:avLst/>
          </a:prstGeom>
          <a:solidFill>
            <a:srgbClr val="1E2B57">
              <a:alpha val="41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 name="直接连接符 33"/>
          <p:cNvCxnSpPr/>
          <p:nvPr/>
        </p:nvCxnSpPr>
        <p:spPr>
          <a:xfrm>
            <a:off x="5149507" y="851011"/>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5536859" y="431139"/>
            <a:ext cx="1625296"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1.4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发展历史</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53" name="组合 52"/>
          <p:cNvGrpSpPr/>
          <p:nvPr>
            <p:custDataLst>
              <p:tags r:id="rId2"/>
            </p:custDataLst>
          </p:nvPr>
        </p:nvGrpSpPr>
        <p:grpSpPr>
          <a:xfrm>
            <a:off x="5412584" y="1210077"/>
            <a:ext cx="6192769" cy="829945"/>
            <a:chOff x="4910250" y="2431362"/>
            <a:chExt cx="3612013" cy="622458"/>
          </a:xfrm>
        </p:grpSpPr>
        <p:sp>
          <p:nvSpPr>
            <p:cNvPr id="54" name="学论网-专注原创-www.xuelun.me"/>
            <p:cNvSpPr/>
            <p:nvPr>
              <p:custDataLst>
                <p:tags r:id="rId3"/>
              </p:custDataLst>
            </p:nvPr>
          </p:nvSpPr>
          <p:spPr>
            <a:xfrm>
              <a:off x="5296526" y="2431362"/>
              <a:ext cx="3225737" cy="622458"/>
            </a:xfrm>
            <a:prstGeom prst="rect">
              <a:avLst/>
            </a:prstGeom>
          </p:spPr>
          <p:txBody>
            <a:bodyPr wrap="square">
              <a:spAutoFit/>
            </a:bodyPr>
            <a:lstStyle/>
            <a:p>
              <a:pPr>
                <a:lnSpc>
                  <a:spcPct val="150000"/>
                </a:lnSpc>
              </a:pP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上世纪90年代初</a:t>
              </a:r>
              <a:r>
                <a:rPr lang="zh-CN" altLang="en-GB" sz="1600" dirty="0">
                  <a:latin typeface="Times New Roman" panose="02020603050405020304" pitchFamily="18" charset="0"/>
                  <a:ea typeface="黑体" panose="02010609060101010101" pitchFamily="49" charset="-122"/>
                  <a:cs typeface="Times New Roman" panose="02020603050405020304" pitchFamily="18" charset="0"/>
                  <a:sym typeface="+mn-lt"/>
                </a:rPr>
                <a:t>：</a:t>
              </a: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人们开始关注Web上的文本和链接结构，并尝试利用这些信息进行搜索和推荐</a:t>
              </a:r>
              <a:r>
                <a:rPr lang="zh-CN" altLang="en-GB" sz="1600" dirty="0">
                  <a:latin typeface="Times New Roman" panose="02020603050405020304" pitchFamily="18" charset="0"/>
                  <a:ea typeface="黑体" panose="02010609060101010101" pitchFamily="49" charset="-122"/>
                  <a:cs typeface="Times New Roman" panose="02020603050405020304" pitchFamily="18" charset="0"/>
                  <a:sym typeface="+mn-lt"/>
                </a:rPr>
                <a:t>。</a:t>
              </a:r>
              <a:endParaRPr lang="zh-CN" altLang="en-GB" sz="16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55" name="学论网-专注原创-www.xuelun.me"/>
            <p:cNvSpPr/>
            <p:nvPr>
              <p:custDataLst>
                <p:tags r:id="rId4"/>
              </p:custDataLst>
            </p:nvPr>
          </p:nvSpPr>
          <p:spPr>
            <a:xfrm>
              <a:off x="4910250" y="2570667"/>
              <a:ext cx="309415" cy="367328"/>
            </a:xfrm>
            <a:prstGeom prst="rect">
              <a:avLst/>
            </a:prstGeom>
            <a:solidFill>
              <a:srgbClr val="13426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1</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56" name="组合 55"/>
          <p:cNvGrpSpPr/>
          <p:nvPr>
            <p:custDataLst>
              <p:tags r:id="rId5"/>
            </p:custDataLst>
          </p:nvPr>
        </p:nvGrpSpPr>
        <p:grpSpPr>
          <a:xfrm>
            <a:off x="5412583" y="2253456"/>
            <a:ext cx="6472464" cy="829945"/>
            <a:chOff x="4910249" y="3082161"/>
            <a:chExt cx="4266706" cy="622458"/>
          </a:xfrm>
        </p:grpSpPr>
        <p:sp>
          <p:nvSpPr>
            <p:cNvPr id="57" name="学论网-专注原创-www.xuelun.me"/>
            <p:cNvSpPr txBox="1"/>
            <p:nvPr>
              <p:custDataLst>
                <p:tags r:id="rId6"/>
              </p:custDataLst>
            </p:nvPr>
          </p:nvSpPr>
          <p:spPr>
            <a:xfrm>
              <a:off x="5346848" y="3082161"/>
              <a:ext cx="3830107" cy="622458"/>
            </a:xfrm>
            <a:prstGeom prst="rect">
              <a:avLst/>
            </a:prstGeom>
            <a:noFill/>
          </p:spPr>
          <p:txBody>
            <a:bodyPr wrap="square" rtlCol="0">
              <a:spAutoFit/>
            </a:bodyPr>
            <a:lstStyle/>
            <a:p>
              <a:pPr>
                <a:lnSpc>
                  <a:spcPct val="150000"/>
                </a:lnSpc>
              </a:pP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社交媒体的兴起</a:t>
              </a:r>
              <a:r>
                <a:rPr lang="zh-CN" altLang="en-GB" sz="1600" dirty="0">
                  <a:latin typeface="Times New Roman" panose="02020603050405020304" pitchFamily="18" charset="0"/>
                  <a:ea typeface="黑体" panose="02010609060101010101" pitchFamily="49" charset="-122"/>
                  <a:cs typeface="Times New Roman" panose="02020603050405020304" pitchFamily="18" charset="0"/>
                  <a:sym typeface="+mn-lt"/>
                </a:rPr>
                <a:t>：</a:t>
              </a:r>
              <a:endParaRPr lang="zh-CN" altLang="en-GB" sz="1600" dirty="0">
                <a:latin typeface="Times New Roman" panose="02020603050405020304" pitchFamily="18" charset="0"/>
                <a:ea typeface="黑体" panose="02010609060101010101" pitchFamily="49" charset="-122"/>
                <a:cs typeface="Times New Roman" panose="02020603050405020304" pitchFamily="18" charset="0"/>
                <a:sym typeface="+mn-lt"/>
              </a:endParaRPr>
            </a:p>
            <a:p>
              <a:pPr>
                <a:lnSpc>
                  <a:spcPct val="150000"/>
                </a:lnSpc>
              </a:pP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网络数据挖掘逐渐扩展到了社交网络分析等领域。</a:t>
              </a:r>
              <a:endPar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58" name="学论网-专注原创-www.xuelun.me"/>
            <p:cNvSpPr/>
            <p:nvPr>
              <p:custDataLst>
                <p:tags r:id="rId7"/>
              </p:custDataLst>
            </p:nvPr>
          </p:nvSpPr>
          <p:spPr>
            <a:xfrm>
              <a:off x="4910249" y="3335384"/>
              <a:ext cx="349704" cy="367328"/>
            </a:xfrm>
            <a:prstGeom prst="rect">
              <a:avLst/>
            </a:prstGeom>
            <a:solidFill>
              <a:srgbClr val="13426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2</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59" name="组合 58"/>
          <p:cNvGrpSpPr/>
          <p:nvPr>
            <p:custDataLst>
              <p:tags r:id="rId8"/>
            </p:custDataLst>
          </p:nvPr>
        </p:nvGrpSpPr>
        <p:grpSpPr>
          <a:xfrm>
            <a:off x="5412583" y="3626394"/>
            <a:ext cx="6472462" cy="829945"/>
            <a:chOff x="4910249" y="3953775"/>
            <a:chExt cx="4266705" cy="622458"/>
          </a:xfrm>
        </p:grpSpPr>
        <p:sp>
          <p:nvSpPr>
            <p:cNvPr id="60" name="学论网-专注原创-www.xuelun.me"/>
            <p:cNvSpPr txBox="1"/>
            <p:nvPr>
              <p:custDataLst>
                <p:tags r:id="rId9"/>
              </p:custDataLst>
            </p:nvPr>
          </p:nvSpPr>
          <p:spPr>
            <a:xfrm>
              <a:off x="5346847" y="3953775"/>
              <a:ext cx="3830107" cy="622458"/>
            </a:xfrm>
            <a:prstGeom prst="rect">
              <a:avLst/>
            </a:prstGeom>
            <a:noFill/>
          </p:spPr>
          <p:txBody>
            <a:bodyPr wrap="square" rtlCol="0">
              <a:spAutoFit/>
            </a:bodyPr>
            <a:lstStyle/>
            <a:p>
              <a:pPr>
                <a:lnSpc>
                  <a:spcPct val="150000"/>
                </a:lnSpc>
              </a:pP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大数据时代的到来</a:t>
              </a:r>
              <a:r>
                <a:rPr lang="zh-CN" altLang="en-GB" sz="1600" dirty="0">
                  <a:latin typeface="Times New Roman" panose="02020603050405020304" pitchFamily="18" charset="0"/>
                  <a:ea typeface="黑体" panose="02010609060101010101" pitchFamily="49" charset="-122"/>
                  <a:cs typeface="Times New Roman" panose="02020603050405020304" pitchFamily="18" charset="0"/>
                  <a:sym typeface="+mn-lt"/>
                </a:rPr>
                <a:t>：云计算、分布式计算等技术的发展也为数据挖掘提供了强大的计算支持。</a:t>
              </a: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 </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1" name="学论网-专注原创-www.xuelun.me"/>
            <p:cNvSpPr/>
            <p:nvPr>
              <p:custDataLst>
                <p:tags r:id="rId10"/>
              </p:custDataLst>
            </p:nvPr>
          </p:nvSpPr>
          <p:spPr>
            <a:xfrm>
              <a:off x="4910249" y="4085990"/>
              <a:ext cx="349704" cy="367328"/>
            </a:xfrm>
            <a:prstGeom prst="rect">
              <a:avLst/>
            </a:prstGeom>
            <a:solidFill>
              <a:srgbClr val="13426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3</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62" name="组合 61"/>
          <p:cNvGrpSpPr/>
          <p:nvPr>
            <p:custDataLst>
              <p:tags r:id="rId11"/>
            </p:custDataLst>
          </p:nvPr>
        </p:nvGrpSpPr>
        <p:grpSpPr>
          <a:xfrm>
            <a:off x="5412583" y="4679304"/>
            <a:ext cx="6472465" cy="829945"/>
            <a:chOff x="4910249" y="3848597"/>
            <a:chExt cx="4266707" cy="622458"/>
          </a:xfrm>
        </p:grpSpPr>
        <p:sp>
          <p:nvSpPr>
            <p:cNvPr id="63" name="学论网-专注原创-www.xuelun.me"/>
            <p:cNvSpPr txBox="1"/>
            <p:nvPr>
              <p:custDataLst>
                <p:tags r:id="rId12"/>
              </p:custDataLst>
            </p:nvPr>
          </p:nvSpPr>
          <p:spPr>
            <a:xfrm>
              <a:off x="5346848" y="3848597"/>
              <a:ext cx="3830108" cy="622458"/>
            </a:xfrm>
            <a:prstGeom prst="rect">
              <a:avLst/>
            </a:prstGeom>
            <a:noFill/>
          </p:spPr>
          <p:txBody>
            <a:bodyPr wrap="square" rtlCol="0">
              <a:spAutoFit/>
            </a:bodyPr>
            <a:lstStyle/>
            <a:p>
              <a:pPr>
                <a:lnSpc>
                  <a:spcPct val="150000"/>
                </a:lnSpc>
              </a:pP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网络数据挖掘是一个不断进步和完善的过程，</a:t>
              </a:r>
              <a:endPar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endParaRPr>
            </a:p>
            <a:p>
              <a:pPr>
                <a:lnSpc>
                  <a:spcPct val="150000"/>
                </a:lnSpc>
              </a:pPr>
              <a:r>
                <a:rPr lang="zh-CN" altLang="en-GB" sz="1600" dirty="0">
                  <a:latin typeface="Times New Roman" panose="02020603050405020304" pitchFamily="18" charset="0"/>
                  <a:ea typeface="黑体" panose="02010609060101010101" pitchFamily="49" charset="-122"/>
                  <a:cs typeface="Times New Roman" panose="02020603050405020304" pitchFamily="18" charset="0"/>
                  <a:sym typeface="+mn-lt"/>
                </a:rPr>
                <a:t>它将</a:t>
              </a:r>
              <a:r>
                <a:rPr lang="en-GB" altLang="zh-CN" sz="1600" dirty="0">
                  <a:latin typeface="Times New Roman" panose="02020603050405020304" pitchFamily="18" charset="0"/>
                  <a:ea typeface="黑体" panose="02010609060101010101" pitchFamily="49" charset="-122"/>
                  <a:cs typeface="Times New Roman" panose="02020603050405020304" pitchFamily="18" charset="0"/>
                  <a:sym typeface="+mn-lt"/>
                </a:rPr>
                <a:t>随着技术的不断创新和应用场景的不断拓展</a:t>
              </a:r>
              <a:r>
                <a:rPr lang="en-US" altLang="en-GB" sz="1600" dirty="0">
                  <a:latin typeface="Times New Roman" panose="02020603050405020304" pitchFamily="18" charset="0"/>
                  <a:ea typeface="黑体" panose="02010609060101010101" pitchFamily="49" charset="-122"/>
                  <a:cs typeface="Times New Roman" panose="02020603050405020304" pitchFamily="18" charset="0"/>
                  <a:sym typeface="+mn-lt"/>
                </a:rPr>
                <a:t>……</a:t>
              </a:r>
              <a:endParaRPr lang="en-US" altLang="en-GB" sz="16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64" name="学论网-专注原创-www.xuelun.me"/>
            <p:cNvSpPr/>
            <p:nvPr>
              <p:custDataLst>
                <p:tags r:id="rId13"/>
              </p:custDataLst>
            </p:nvPr>
          </p:nvSpPr>
          <p:spPr>
            <a:xfrm>
              <a:off x="4910249" y="4085990"/>
              <a:ext cx="349704" cy="367328"/>
            </a:xfrm>
            <a:prstGeom prst="rect">
              <a:avLst/>
            </a:prstGeom>
            <a:solidFill>
              <a:srgbClr val="13426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4</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75" name="图片 74"/>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42" presetClass="entr" presetSubtype="0" fill="hold" nodeType="afterEffect">
                                  <p:stCondLst>
                                    <p:cond delay="0"/>
                                  </p:stCondLst>
                                  <p:childTnLst>
                                    <p:set>
                                      <p:cBhvr>
                                        <p:cTn id="13" dur="1" fill="hold">
                                          <p:stCondLst>
                                            <p:cond delay="0"/>
                                          </p:stCondLst>
                                        </p:cTn>
                                        <p:tgtEl>
                                          <p:spTgt spid="53"/>
                                        </p:tgtEl>
                                        <p:attrNameLst>
                                          <p:attrName>style.visibility</p:attrName>
                                        </p:attrNameLst>
                                      </p:cBhvr>
                                      <p:to>
                                        <p:strVal val="visible"/>
                                      </p:to>
                                    </p:set>
                                    <p:animEffect transition="in" filter="fade">
                                      <p:cBhvr>
                                        <p:cTn id="14" dur="1000"/>
                                        <p:tgtEl>
                                          <p:spTgt spid="53"/>
                                        </p:tgtEl>
                                      </p:cBhvr>
                                    </p:animEffect>
                                    <p:anim calcmode="lin" valueType="num">
                                      <p:cBhvr>
                                        <p:cTn id="15" dur="1000" fill="hold"/>
                                        <p:tgtEl>
                                          <p:spTgt spid="53"/>
                                        </p:tgtEl>
                                        <p:attrNameLst>
                                          <p:attrName>ppt_x</p:attrName>
                                        </p:attrNameLst>
                                      </p:cBhvr>
                                      <p:tavLst>
                                        <p:tav tm="0">
                                          <p:val>
                                            <p:strVal val="#ppt_x"/>
                                          </p:val>
                                        </p:tav>
                                        <p:tav tm="100000">
                                          <p:val>
                                            <p:strVal val="#ppt_x"/>
                                          </p:val>
                                        </p:tav>
                                      </p:tavLst>
                                    </p:anim>
                                    <p:anim calcmode="lin" valueType="num">
                                      <p:cBhvr>
                                        <p:cTn id="16" dur="1000" fill="hold"/>
                                        <p:tgtEl>
                                          <p:spTgt spid="53"/>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42" presetClass="entr" presetSubtype="0" fill="hold" nodeType="afterEffect">
                                  <p:stCondLst>
                                    <p:cond delay="0"/>
                                  </p:stCondLst>
                                  <p:childTnLst>
                                    <p:set>
                                      <p:cBhvr>
                                        <p:cTn id="19" dur="1" fill="hold">
                                          <p:stCondLst>
                                            <p:cond delay="0"/>
                                          </p:stCondLst>
                                        </p:cTn>
                                        <p:tgtEl>
                                          <p:spTgt spid="56"/>
                                        </p:tgtEl>
                                        <p:attrNameLst>
                                          <p:attrName>style.visibility</p:attrName>
                                        </p:attrNameLst>
                                      </p:cBhvr>
                                      <p:to>
                                        <p:strVal val="visible"/>
                                      </p:to>
                                    </p:set>
                                    <p:animEffect transition="in" filter="fade">
                                      <p:cBhvr>
                                        <p:cTn id="20" dur="1000"/>
                                        <p:tgtEl>
                                          <p:spTgt spid="56"/>
                                        </p:tgtEl>
                                      </p:cBhvr>
                                    </p:animEffect>
                                    <p:anim calcmode="lin" valueType="num">
                                      <p:cBhvr>
                                        <p:cTn id="21" dur="1000" fill="hold"/>
                                        <p:tgtEl>
                                          <p:spTgt spid="56"/>
                                        </p:tgtEl>
                                        <p:attrNameLst>
                                          <p:attrName>ppt_x</p:attrName>
                                        </p:attrNameLst>
                                      </p:cBhvr>
                                      <p:tavLst>
                                        <p:tav tm="0">
                                          <p:val>
                                            <p:strVal val="#ppt_x"/>
                                          </p:val>
                                        </p:tav>
                                        <p:tav tm="100000">
                                          <p:val>
                                            <p:strVal val="#ppt_x"/>
                                          </p:val>
                                        </p:tav>
                                      </p:tavLst>
                                    </p:anim>
                                    <p:anim calcmode="lin" valueType="num">
                                      <p:cBhvr>
                                        <p:cTn id="22" dur="1000" fill="hold"/>
                                        <p:tgtEl>
                                          <p:spTgt spid="56"/>
                                        </p:tgtEl>
                                        <p:attrNameLst>
                                          <p:attrName>ppt_y</p:attrName>
                                        </p:attrNameLst>
                                      </p:cBhvr>
                                      <p:tavLst>
                                        <p:tav tm="0">
                                          <p:val>
                                            <p:strVal val="#ppt_y+.1"/>
                                          </p:val>
                                        </p:tav>
                                        <p:tav tm="100000">
                                          <p:val>
                                            <p:strVal val="#ppt_y"/>
                                          </p:val>
                                        </p:tav>
                                      </p:tavLst>
                                    </p:anim>
                                  </p:childTnLst>
                                </p:cTn>
                              </p:par>
                            </p:childTnLst>
                          </p:cTn>
                        </p:par>
                        <p:par>
                          <p:cTn id="23" fill="hold">
                            <p:stCondLst>
                              <p:cond delay="2500"/>
                            </p:stCondLst>
                            <p:childTnLst>
                              <p:par>
                                <p:cTn id="24" presetID="42" presetClass="entr" presetSubtype="0" fill="hold" nodeType="afterEffect">
                                  <p:stCondLst>
                                    <p:cond delay="0"/>
                                  </p:stCondLst>
                                  <p:childTnLst>
                                    <p:set>
                                      <p:cBhvr>
                                        <p:cTn id="25" dur="1" fill="hold">
                                          <p:stCondLst>
                                            <p:cond delay="0"/>
                                          </p:stCondLst>
                                        </p:cTn>
                                        <p:tgtEl>
                                          <p:spTgt spid="59"/>
                                        </p:tgtEl>
                                        <p:attrNameLst>
                                          <p:attrName>style.visibility</p:attrName>
                                        </p:attrNameLst>
                                      </p:cBhvr>
                                      <p:to>
                                        <p:strVal val="visible"/>
                                      </p:to>
                                    </p:set>
                                    <p:animEffect transition="in" filter="fade">
                                      <p:cBhvr>
                                        <p:cTn id="26" dur="1000"/>
                                        <p:tgtEl>
                                          <p:spTgt spid="59"/>
                                        </p:tgtEl>
                                      </p:cBhvr>
                                    </p:animEffect>
                                    <p:anim calcmode="lin" valueType="num">
                                      <p:cBhvr>
                                        <p:cTn id="27" dur="1000" fill="hold"/>
                                        <p:tgtEl>
                                          <p:spTgt spid="59"/>
                                        </p:tgtEl>
                                        <p:attrNameLst>
                                          <p:attrName>ppt_x</p:attrName>
                                        </p:attrNameLst>
                                      </p:cBhvr>
                                      <p:tavLst>
                                        <p:tav tm="0">
                                          <p:val>
                                            <p:strVal val="#ppt_x"/>
                                          </p:val>
                                        </p:tav>
                                        <p:tav tm="100000">
                                          <p:val>
                                            <p:strVal val="#ppt_x"/>
                                          </p:val>
                                        </p:tav>
                                      </p:tavLst>
                                    </p:anim>
                                    <p:anim calcmode="lin" valueType="num">
                                      <p:cBhvr>
                                        <p:cTn id="28" dur="1000" fill="hold"/>
                                        <p:tgtEl>
                                          <p:spTgt spid="59"/>
                                        </p:tgtEl>
                                        <p:attrNameLst>
                                          <p:attrName>ppt_y</p:attrName>
                                        </p:attrNameLst>
                                      </p:cBhvr>
                                      <p:tavLst>
                                        <p:tav tm="0">
                                          <p:val>
                                            <p:strVal val="#ppt_y+.1"/>
                                          </p:val>
                                        </p:tav>
                                        <p:tav tm="100000">
                                          <p:val>
                                            <p:strVal val="#ppt_y"/>
                                          </p:val>
                                        </p:tav>
                                      </p:tavLst>
                                    </p:anim>
                                  </p:childTnLst>
                                </p:cTn>
                              </p:par>
                            </p:childTnLst>
                          </p:cTn>
                        </p:par>
                        <p:par>
                          <p:cTn id="29" fill="hold">
                            <p:stCondLst>
                              <p:cond delay="3500"/>
                            </p:stCondLst>
                            <p:childTnLst>
                              <p:par>
                                <p:cTn id="30" presetID="42" presetClass="entr" presetSubtype="0" fill="hold" nodeType="afterEffect">
                                  <p:stCondLst>
                                    <p:cond delay="0"/>
                                  </p:stCondLst>
                                  <p:childTnLst>
                                    <p:set>
                                      <p:cBhvr>
                                        <p:cTn id="31" dur="1" fill="hold">
                                          <p:stCondLst>
                                            <p:cond delay="0"/>
                                          </p:stCondLst>
                                        </p:cTn>
                                        <p:tgtEl>
                                          <p:spTgt spid="62"/>
                                        </p:tgtEl>
                                        <p:attrNameLst>
                                          <p:attrName>style.visibility</p:attrName>
                                        </p:attrNameLst>
                                      </p:cBhvr>
                                      <p:to>
                                        <p:strVal val="visible"/>
                                      </p:to>
                                    </p:set>
                                    <p:animEffect transition="in" filter="fade">
                                      <p:cBhvr>
                                        <p:cTn id="32" dur="1000"/>
                                        <p:tgtEl>
                                          <p:spTgt spid="62"/>
                                        </p:tgtEl>
                                      </p:cBhvr>
                                    </p:animEffect>
                                    <p:anim calcmode="lin" valueType="num">
                                      <p:cBhvr>
                                        <p:cTn id="33" dur="1000" fill="hold"/>
                                        <p:tgtEl>
                                          <p:spTgt spid="62"/>
                                        </p:tgtEl>
                                        <p:attrNameLst>
                                          <p:attrName>ppt_x</p:attrName>
                                        </p:attrNameLst>
                                      </p:cBhvr>
                                      <p:tavLst>
                                        <p:tav tm="0">
                                          <p:val>
                                            <p:strVal val="#ppt_x"/>
                                          </p:val>
                                        </p:tav>
                                        <p:tav tm="100000">
                                          <p:val>
                                            <p:strVal val="#ppt_x"/>
                                          </p:val>
                                        </p:tav>
                                      </p:tavLst>
                                    </p:anim>
                                    <p:anim calcmode="lin" valueType="num">
                                      <p:cBhvr>
                                        <p:cTn id="34" dur="1000" fill="hold"/>
                                        <p:tgtEl>
                                          <p:spTgt spid="6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463072" y="0"/>
            <a:ext cx="3858228" cy="6858000"/>
          </a:xfrm>
          <a:prstGeom prst="rect">
            <a:avLst/>
          </a:prstGeom>
        </p:spPr>
      </p:pic>
      <p:sp>
        <p:nvSpPr>
          <p:cNvPr id="3" name="矩形 2"/>
          <p:cNvSpPr/>
          <p:nvPr/>
        </p:nvSpPr>
        <p:spPr>
          <a:xfrm rot="5400000">
            <a:off x="-36814" y="1499886"/>
            <a:ext cx="6858000" cy="3858228"/>
          </a:xfrm>
          <a:prstGeom prst="rect">
            <a:avLst/>
          </a:prstGeom>
          <a:gradFill>
            <a:gsLst>
              <a:gs pos="0">
                <a:srgbClr val="134263"/>
              </a:gs>
              <a:gs pos="59000">
                <a:schemeClr val="accent4">
                  <a:lumMod val="75000"/>
                  <a:alpha val="45000"/>
                </a:schemeClr>
              </a:gs>
              <a:gs pos="99000">
                <a:schemeClr val="accent4">
                  <a:lumMod val="40000"/>
                  <a:lumOff val="60000"/>
                  <a:alpha val="39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366908" y="2563476"/>
            <a:ext cx="1209562" cy="461665"/>
          </a:xfrm>
          <a:prstGeom prst="rect">
            <a:avLst/>
          </a:prstGeom>
          <a:noFill/>
        </p:spPr>
        <p:txBody>
          <a:bodyPr wrap="none" rtlCol="0">
            <a:spAutoFit/>
          </a:bodyPr>
          <a:lstStyle/>
          <a:p>
            <a:r>
              <a:rPr lang="en-US" altLang="zh-CN" sz="2400" dirty="0">
                <a:solidFill>
                  <a:srgbClr val="1E2B57"/>
                </a:solidFill>
                <a:latin typeface="微软雅黑" panose="020B0503020204020204" pitchFamily="34" charset="-122"/>
                <a:ea typeface="微软雅黑" panose="020B0503020204020204" pitchFamily="34" charset="-122"/>
              </a:rPr>
              <a:t>Part.02</a:t>
            </a:r>
            <a:endParaRPr lang="en-US" altLang="zh-CN" sz="2400" dirty="0">
              <a:solidFill>
                <a:srgbClr val="1E2B57"/>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6096000" y="3025141"/>
            <a:ext cx="5537198" cy="922020"/>
          </a:xfrm>
          <a:prstGeom prst="rect">
            <a:avLst/>
          </a:prstGeom>
          <a:noFill/>
          <a:ln>
            <a:noFill/>
          </a:ln>
        </p:spPr>
        <p:txBody>
          <a:bodyPr wrap="square" rtlCol="0">
            <a:spAutoFit/>
          </a:bodyPr>
          <a:lstStyle/>
          <a:p>
            <a:pPr algn="ctr"/>
            <a:r>
              <a:rPr lang="zh-CN" altLang="en-US" sz="5400" b="1" spc="600" dirty="0">
                <a:solidFill>
                  <a:srgbClr val="1E2B57"/>
                </a:solidFill>
                <a:latin typeface="微软雅黑" panose="020B0503020204020204" pitchFamily="34" charset="-122"/>
                <a:ea typeface="微软雅黑" panose="020B0503020204020204" pitchFamily="34" charset="-122"/>
              </a:rPr>
              <a:t>相近技术对比</a:t>
            </a:r>
            <a:endParaRPr lang="zh-CN" altLang="en-US" sz="5400" b="1" spc="600" dirty="0">
              <a:solidFill>
                <a:srgbClr val="1E2B57"/>
              </a:solidFill>
              <a:latin typeface="微软雅黑" panose="020B0503020204020204" pitchFamily="34" charset="-122"/>
              <a:ea typeface="微软雅黑" panose="020B0503020204020204" pitchFamily="34" charset="-122"/>
            </a:endParaRPr>
          </a:p>
        </p:txBody>
      </p:sp>
      <p:sp>
        <p:nvSpPr>
          <p:cNvPr id="6" name="矩形 5"/>
          <p:cNvSpPr/>
          <p:nvPr/>
        </p:nvSpPr>
        <p:spPr>
          <a:xfrm>
            <a:off x="11964688" y="0"/>
            <a:ext cx="226979" cy="6858000"/>
          </a:xfrm>
          <a:prstGeom prst="rect">
            <a:avLst/>
          </a:prstGeom>
          <a:solidFill>
            <a:srgbClr val="13426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53" presetClass="entr" presetSubtype="16"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par>
                          <p:cTn id="15" fill="hold">
                            <p:stCondLst>
                              <p:cond delay="1500"/>
                            </p:stCondLst>
                            <p:childTnLst>
                              <p:par>
                                <p:cTn id="16" presetID="50" presetClass="entr" presetSubtype="0" decel="100000"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1000" fill="hold"/>
                                        <p:tgtEl>
                                          <p:spTgt spid="9"/>
                                        </p:tgtEl>
                                        <p:attrNameLst>
                                          <p:attrName>ppt_w</p:attrName>
                                        </p:attrNameLst>
                                      </p:cBhvr>
                                      <p:tavLst>
                                        <p:tav tm="0">
                                          <p:val>
                                            <p:strVal val="#ppt_w+.3"/>
                                          </p:val>
                                        </p:tav>
                                        <p:tav tm="100000">
                                          <p:val>
                                            <p:strVal val="#ppt_w"/>
                                          </p:val>
                                        </p:tav>
                                      </p:tavLst>
                                    </p:anim>
                                    <p:anim calcmode="lin" valueType="num">
                                      <p:cBhvr>
                                        <p:cTn id="19" dur="1000" fill="hold"/>
                                        <p:tgtEl>
                                          <p:spTgt spid="9"/>
                                        </p:tgtEl>
                                        <p:attrNameLst>
                                          <p:attrName>ppt_h</p:attrName>
                                        </p:attrNameLst>
                                      </p:cBhvr>
                                      <p:tavLst>
                                        <p:tav tm="0">
                                          <p:val>
                                            <p:strVal val="#ppt_h"/>
                                          </p:val>
                                        </p:tav>
                                        <p:tav tm="100000">
                                          <p:val>
                                            <p:strVal val="#ppt_h"/>
                                          </p:val>
                                        </p:tav>
                                      </p:tavLst>
                                    </p:anim>
                                    <p:animEffect transition="in" filter="fade">
                                      <p:cBhvr>
                                        <p:cTn id="20"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a:xfrm>
            <a:off x="341163" y="2096896"/>
            <a:ext cx="4581727" cy="3054484"/>
          </a:xfrm>
          <a:prstGeom prst="ellipse">
            <a:avLst/>
          </a:prstGeom>
          <a:ln>
            <a:noFill/>
          </a:ln>
          <a:effectLst>
            <a:softEdge rad="112500"/>
          </a:effectLst>
        </p:spPr>
      </p:pic>
      <p:sp>
        <p:nvSpPr>
          <p:cNvPr id="18" name="椭圆 17"/>
          <p:cNvSpPr/>
          <p:nvPr/>
        </p:nvSpPr>
        <p:spPr>
          <a:xfrm>
            <a:off x="457200" y="2188723"/>
            <a:ext cx="4377447" cy="2918883"/>
          </a:xfrm>
          <a:prstGeom prst="ellipse">
            <a:avLst/>
          </a:prstGeom>
          <a:solidFill>
            <a:srgbClr val="134263">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600" b="1" dirty="0">
                <a:solidFill>
                  <a:schemeClr val="bg1"/>
                </a:solidFill>
                <a:latin typeface="微软雅黑" panose="020B0503020204020204" pitchFamily="34" charset="-122"/>
                <a:ea typeface="微软雅黑" panose="020B0503020204020204" pitchFamily="34" charset="-122"/>
              </a:rPr>
              <a:t>相近技术对比</a:t>
            </a:r>
            <a:endParaRPr lang="zh-CN" altLang="en-US" sz="3600" b="1" dirty="0">
              <a:solidFill>
                <a:schemeClr val="bg1"/>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810317" y="1264379"/>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066124" y="844507"/>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研究方法</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9" name="Freeform 11"/>
          <p:cNvSpPr/>
          <p:nvPr/>
        </p:nvSpPr>
        <p:spPr bwMode="auto">
          <a:xfrm flipH="1">
            <a:off x="4947027" y="1563305"/>
            <a:ext cx="617919" cy="4121666"/>
          </a:xfrm>
          <a:custGeom>
            <a:avLst/>
            <a:gdLst>
              <a:gd name="T0" fmla="*/ 0 w 1412"/>
              <a:gd name="T1" fmla="*/ 82 h 6009"/>
              <a:gd name="T2" fmla="*/ 0 w 1412"/>
              <a:gd name="T3" fmla="*/ 0 h 6009"/>
              <a:gd name="T4" fmla="*/ 283 w 1412"/>
              <a:gd name="T5" fmla="*/ 71 h 6009"/>
              <a:gd name="T6" fmla="*/ 518 w 1412"/>
              <a:gd name="T7" fmla="*/ 182 h 6009"/>
              <a:gd name="T8" fmla="*/ 723 w 1412"/>
              <a:gd name="T9" fmla="*/ 367 h 6009"/>
              <a:gd name="T10" fmla="*/ 863 w 1412"/>
              <a:gd name="T11" fmla="*/ 597 h 6009"/>
              <a:gd name="T12" fmla="*/ 935 w 1412"/>
              <a:gd name="T13" fmla="*/ 848 h 6009"/>
              <a:gd name="T14" fmla="*/ 966 w 1412"/>
              <a:gd name="T15" fmla="*/ 1141 h 6009"/>
              <a:gd name="T16" fmla="*/ 931 w 1412"/>
              <a:gd name="T17" fmla="*/ 1500 h 6009"/>
              <a:gd name="T18" fmla="*/ 856 w 1412"/>
              <a:gd name="T19" fmla="*/ 1831 h 6009"/>
              <a:gd name="T20" fmla="*/ 828 w 1412"/>
              <a:gd name="T21" fmla="*/ 2176 h 6009"/>
              <a:gd name="T22" fmla="*/ 869 w 1412"/>
              <a:gd name="T23" fmla="*/ 2502 h 6009"/>
              <a:gd name="T24" fmla="*/ 961 w 1412"/>
              <a:gd name="T25" fmla="*/ 2687 h 6009"/>
              <a:gd name="T26" fmla="*/ 1110 w 1412"/>
              <a:gd name="T27" fmla="*/ 2815 h 6009"/>
              <a:gd name="T28" fmla="*/ 1244 w 1412"/>
              <a:gd name="T29" fmla="*/ 2889 h 6009"/>
              <a:gd name="T30" fmla="*/ 1412 w 1412"/>
              <a:gd name="T31" fmla="*/ 2920 h 6009"/>
              <a:gd name="T32" fmla="*/ 1412 w 1412"/>
              <a:gd name="T33" fmla="*/ 3079 h 6009"/>
              <a:gd name="T34" fmla="*/ 1156 w 1412"/>
              <a:gd name="T35" fmla="*/ 3164 h 6009"/>
              <a:gd name="T36" fmla="*/ 999 w 1412"/>
              <a:gd name="T37" fmla="*/ 3291 h 6009"/>
              <a:gd name="T38" fmla="*/ 880 w 1412"/>
              <a:gd name="T39" fmla="*/ 3508 h 6009"/>
              <a:gd name="T40" fmla="*/ 826 w 1412"/>
              <a:gd name="T41" fmla="*/ 3804 h 6009"/>
              <a:gd name="T42" fmla="*/ 850 w 1412"/>
              <a:gd name="T43" fmla="*/ 4193 h 6009"/>
              <a:gd name="T44" fmla="*/ 884 w 1412"/>
              <a:gd name="T45" fmla="*/ 4452 h 6009"/>
              <a:gd name="T46" fmla="*/ 935 w 1412"/>
              <a:gd name="T47" fmla="*/ 4752 h 6009"/>
              <a:gd name="T48" fmla="*/ 944 w 1412"/>
              <a:gd name="T49" fmla="*/ 5046 h 6009"/>
              <a:gd name="T50" fmla="*/ 893 w 1412"/>
              <a:gd name="T51" fmla="*/ 5331 h 6009"/>
              <a:gd name="T52" fmla="*/ 792 w 1412"/>
              <a:gd name="T53" fmla="*/ 5553 h 6009"/>
              <a:gd name="T54" fmla="*/ 639 w 1412"/>
              <a:gd name="T55" fmla="*/ 5737 h 6009"/>
              <a:gd name="T56" fmla="*/ 458 w 1412"/>
              <a:gd name="T57" fmla="*/ 5879 h 6009"/>
              <a:gd name="T58" fmla="*/ 310 w 1412"/>
              <a:gd name="T59" fmla="*/ 5967 h 6009"/>
              <a:gd name="T60" fmla="*/ 212 w 1412"/>
              <a:gd name="T61" fmla="*/ 6005 h 6009"/>
              <a:gd name="T62" fmla="*/ 171 w 1412"/>
              <a:gd name="T63" fmla="*/ 5973 h 6009"/>
              <a:gd name="T64" fmla="*/ 208 w 1412"/>
              <a:gd name="T65" fmla="*/ 5905 h 6009"/>
              <a:gd name="T66" fmla="*/ 300 w 1412"/>
              <a:gd name="T67" fmla="*/ 5840 h 6009"/>
              <a:gd name="T68" fmla="*/ 445 w 1412"/>
              <a:gd name="T69" fmla="*/ 5705 h 6009"/>
              <a:gd name="T70" fmla="*/ 564 w 1412"/>
              <a:gd name="T71" fmla="*/ 5512 h 6009"/>
              <a:gd name="T72" fmla="*/ 625 w 1412"/>
              <a:gd name="T73" fmla="*/ 5315 h 6009"/>
              <a:gd name="T74" fmla="*/ 638 w 1412"/>
              <a:gd name="T75" fmla="*/ 5121 h 6009"/>
              <a:gd name="T76" fmla="*/ 618 w 1412"/>
              <a:gd name="T77" fmla="*/ 4825 h 6009"/>
              <a:gd name="T78" fmla="*/ 584 w 1412"/>
              <a:gd name="T79" fmla="*/ 4415 h 6009"/>
              <a:gd name="T80" fmla="*/ 578 w 1412"/>
              <a:gd name="T81" fmla="*/ 4048 h 6009"/>
              <a:gd name="T82" fmla="*/ 632 w 1412"/>
              <a:gd name="T83" fmla="*/ 3704 h 6009"/>
              <a:gd name="T84" fmla="*/ 772 w 1412"/>
              <a:gd name="T85" fmla="*/ 3412 h 6009"/>
              <a:gd name="T86" fmla="*/ 941 w 1412"/>
              <a:gd name="T87" fmla="*/ 3215 h 6009"/>
              <a:gd name="T88" fmla="*/ 1273 w 1412"/>
              <a:gd name="T89" fmla="*/ 3012 h 6009"/>
              <a:gd name="T90" fmla="*/ 1034 w 1412"/>
              <a:gd name="T91" fmla="*/ 2880 h 6009"/>
              <a:gd name="T92" fmla="*/ 884 w 1412"/>
              <a:gd name="T93" fmla="*/ 2767 h 6009"/>
              <a:gd name="T94" fmla="*/ 739 w 1412"/>
              <a:gd name="T95" fmla="*/ 2564 h 6009"/>
              <a:gd name="T96" fmla="*/ 611 w 1412"/>
              <a:gd name="T97" fmla="*/ 2279 h 6009"/>
              <a:gd name="T98" fmla="*/ 558 w 1412"/>
              <a:gd name="T99" fmla="*/ 1973 h 6009"/>
              <a:gd name="T100" fmla="*/ 562 w 1412"/>
              <a:gd name="T101" fmla="*/ 1648 h 6009"/>
              <a:gd name="T102" fmla="*/ 605 w 1412"/>
              <a:gd name="T103" fmla="*/ 1308 h 6009"/>
              <a:gd name="T104" fmla="*/ 646 w 1412"/>
              <a:gd name="T105" fmla="*/ 904 h 6009"/>
              <a:gd name="T106" fmla="*/ 619 w 1412"/>
              <a:gd name="T107" fmla="*/ 644 h 6009"/>
              <a:gd name="T108" fmla="*/ 520 w 1412"/>
              <a:gd name="T109" fmla="*/ 441 h 6009"/>
              <a:gd name="T110" fmla="*/ 341 w 1412"/>
              <a:gd name="T111" fmla="*/ 240 h 6009"/>
              <a:gd name="T112" fmla="*/ 152 w 1412"/>
              <a:gd name="T113" fmla="*/ 132 h 6009"/>
              <a:gd name="T114" fmla="*/ 0 w 1412"/>
              <a:gd name="T115" fmla="*/ 82 h 60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2" h="6009">
                <a:moveTo>
                  <a:pt x="0" y="82"/>
                </a:moveTo>
                <a:lnTo>
                  <a:pt x="0" y="0"/>
                </a:lnTo>
                <a:cubicBezTo>
                  <a:pt x="108" y="24"/>
                  <a:pt x="202" y="47"/>
                  <a:pt x="283" y="71"/>
                </a:cubicBezTo>
                <a:cubicBezTo>
                  <a:pt x="364" y="95"/>
                  <a:pt x="442" y="132"/>
                  <a:pt x="518" y="182"/>
                </a:cubicBezTo>
                <a:cubicBezTo>
                  <a:pt x="594" y="231"/>
                  <a:pt x="662" y="293"/>
                  <a:pt x="723" y="367"/>
                </a:cubicBezTo>
                <a:cubicBezTo>
                  <a:pt x="784" y="443"/>
                  <a:pt x="830" y="519"/>
                  <a:pt x="863" y="597"/>
                </a:cubicBezTo>
                <a:cubicBezTo>
                  <a:pt x="894" y="675"/>
                  <a:pt x="917" y="759"/>
                  <a:pt x="935" y="848"/>
                </a:cubicBezTo>
                <a:cubicBezTo>
                  <a:pt x="952" y="937"/>
                  <a:pt x="963" y="1036"/>
                  <a:pt x="966" y="1141"/>
                </a:cubicBezTo>
                <a:cubicBezTo>
                  <a:pt x="970" y="1248"/>
                  <a:pt x="959" y="1368"/>
                  <a:pt x="931" y="1500"/>
                </a:cubicBezTo>
                <a:lnTo>
                  <a:pt x="856" y="1831"/>
                </a:lnTo>
                <a:cubicBezTo>
                  <a:pt x="834" y="1941"/>
                  <a:pt x="826" y="2055"/>
                  <a:pt x="828" y="2176"/>
                </a:cubicBezTo>
                <a:cubicBezTo>
                  <a:pt x="828" y="2308"/>
                  <a:pt x="841" y="2417"/>
                  <a:pt x="869" y="2502"/>
                </a:cubicBezTo>
                <a:cubicBezTo>
                  <a:pt x="896" y="2587"/>
                  <a:pt x="926" y="2649"/>
                  <a:pt x="961" y="2687"/>
                </a:cubicBezTo>
                <a:cubicBezTo>
                  <a:pt x="994" y="2724"/>
                  <a:pt x="1044" y="2767"/>
                  <a:pt x="1110" y="2815"/>
                </a:cubicBezTo>
                <a:cubicBezTo>
                  <a:pt x="1176" y="2862"/>
                  <a:pt x="1221" y="2887"/>
                  <a:pt x="1244" y="2889"/>
                </a:cubicBezTo>
                <a:lnTo>
                  <a:pt x="1412" y="2920"/>
                </a:lnTo>
                <a:lnTo>
                  <a:pt x="1412" y="3079"/>
                </a:lnTo>
                <a:cubicBezTo>
                  <a:pt x="1298" y="3106"/>
                  <a:pt x="1213" y="3134"/>
                  <a:pt x="1156" y="3164"/>
                </a:cubicBezTo>
                <a:cubicBezTo>
                  <a:pt x="1099" y="3193"/>
                  <a:pt x="1047" y="3236"/>
                  <a:pt x="999" y="3291"/>
                </a:cubicBezTo>
                <a:cubicBezTo>
                  <a:pt x="952" y="3347"/>
                  <a:pt x="912" y="3419"/>
                  <a:pt x="880" y="3508"/>
                </a:cubicBezTo>
                <a:cubicBezTo>
                  <a:pt x="847" y="3596"/>
                  <a:pt x="829" y="3695"/>
                  <a:pt x="826" y="3804"/>
                </a:cubicBezTo>
                <a:cubicBezTo>
                  <a:pt x="823" y="3914"/>
                  <a:pt x="830" y="4043"/>
                  <a:pt x="850" y="4193"/>
                </a:cubicBezTo>
                <a:cubicBezTo>
                  <a:pt x="860" y="4296"/>
                  <a:pt x="872" y="4383"/>
                  <a:pt x="884" y="4452"/>
                </a:cubicBezTo>
                <a:lnTo>
                  <a:pt x="935" y="4752"/>
                </a:lnTo>
                <a:cubicBezTo>
                  <a:pt x="948" y="4855"/>
                  <a:pt x="951" y="4953"/>
                  <a:pt x="944" y="5046"/>
                </a:cubicBezTo>
                <a:cubicBezTo>
                  <a:pt x="936" y="5150"/>
                  <a:pt x="919" y="5246"/>
                  <a:pt x="893" y="5331"/>
                </a:cubicBezTo>
                <a:cubicBezTo>
                  <a:pt x="866" y="5416"/>
                  <a:pt x="832" y="5491"/>
                  <a:pt x="792" y="5553"/>
                </a:cubicBezTo>
                <a:cubicBezTo>
                  <a:pt x="753" y="5617"/>
                  <a:pt x="702" y="5678"/>
                  <a:pt x="639" y="5737"/>
                </a:cubicBezTo>
                <a:cubicBezTo>
                  <a:pt x="578" y="5796"/>
                  <a:pt x="517" y="5843"/>
                  <a:pt x="458" y="5879"/>
                </a:cubicBezTo>
                <a:lnTo>
                  <a:pt x="310" y="5967"/>
                </a:lnTo>
                <a:cubicBezTo>
                  <a:pt x="268" y="5997"/>
                  <a:pt x="235" y="6009"/>
                  <a:pt x="212" y="6005"/>
                </a:cubicBezTo>
                <a:cubicBezTo>
                  <a:pt x="189" y="6001"/>
                  <a:pt x="175" y="5990"/>
                  <a:pt x="171" y="5973"/>
                </a:cubicBezTo>
                <a:cubicBezTo>
                  <a:pt x="166" y="5954"/>
                  <a:pt x="179" y="5932"/>
                  <a:pt x="208" y="5905"/>
                </a:cubicBezTo>
                <a:cubicBezTo>
                  <a:pt x="219" y="5896"/>
                  <a:pt x="249" y="5874"/>
                  <a:pt x="300" y="5840"/>
                </a:cubicBezTo>
                <a:cubicBezTo>
                  <a:pt x="351" y="5804"/>
                  <a:pt x="399" y="5760"/>
                  <a:pt x="445" y="5705"/>
                </a:cubicBezTo>
                <a:cubicBezTo>
                  <a:pt x="492" y="5650"/>
                  <a:pt x="532" y="5587"/>
                  <a:pt x="564" y="5512"/>
                </a:cubicBezTo>
                <a:cubicBezTo>
                  <a:pt x="596" y="5439"/>
                  <a:pt x="617" y="5373"/>
                  <a:pt x="625" y="5315"/>
                </a:cubicBezTo>
                <a:cubicBezTo>
                  <a:pt x="634" y="5258"/>
                  <a:pt x="638" y="5192"/>
                  <a:pt x="638" y="5121"/>
                </a:cubicBezTo>
                <a:cubicBezTo>
                  <a:pt x="636" y="5058"/>
                  <a:pt x="629" y="4960"/>
                  <a:pt x="618" y="4825"/>
                </a:cubicBezTo>
                <a:cubicBezTo>
                  <a:pt x="606" y="4690"/>
                  <a:pt x="595" y="4553"/>
                  <a:pt x="584" y="4415"/>
                </a:cubicBezTo>
                <a:cubicBezTo>
                  <a:pt x="574" y="4277"/>
                  <a:pt x="572" y="4156"/>
                  <a:pt x="578" y="4048"/>
                </a:cubicBezTo>
                <a:cubicBezTo>
                  <a:pt x="584" y="3907"/>
                  <a:pt x="603" y="3792"/>
                  <a:pt x="632" y="3704"/>
                </a:cubicBezTo>
                <a:cubicBezTo>
                  <a:pt x="661" y="3616"/>
                  <a:pt x="708" y="3518"/>
                  <a:pt x="772" y="3412"/>
                </a:cubicBezTo>
                <a:cubicBezTo>
                  <a:pt x="837" y="3305"/>
                  <a:pt x="893" y="3239"/>
                  <a:pt x="941" y="3215"/>
                </a:cubicBezTo>
                <a:lnTo>
                  <a:pt x="1273" y="3012"/>
                </a:lnTo>
                <a:cubicBezTo>
                  <a:pt x="1174" y="2959"/>
                  <a:pt x="1094" y="2915"/>
                  <a:pt x="1034" y="2880"/>
                </a:cubicBezTo>
                <a:cubicBezTo>
                  <a:pt x="975" y="2844"/>
                  <a:pt x="924" y="2806"/>
                  <a:pt x="884" y="2767"/>
                </a:cubicBezTo>
                <a:cubicBezTo>
                  <a:pt x="844" y="2729"/>
                  <a:pt x="796" y="2661"/>
                  <a:pt x="739" y="2564"/>
                </a:cubicBezTo>
                <a:cubicBezTo>
                  <a:pt x="683" y="2467"/>
                  <a:pt x="639" y="2372"/>
                  <a:pt x="611" y="2279"/>
                </a:cubicBezTo>
                <a:cubicBezTo>
                  <a:pt x="582" y="2187"/>
                  <a:pt x="565" y="2085"/>
                  <a:pt x="558" y="1973"/>
                </a:cubicBezTo>
                <a:cubicBezTo>
                  <a:pt x="550" y="1862"/>
                  <a:pt x="552" y="1753"/>
                  <a:pt x="562" y="1648"/>
                </a:cubicBezTo>
                <a:cubicBezTo>
                  <a:pt x="566" y="1592"/>
                  <a:pt x="580" y="1478"/>
                  <a:pt x="605" y="1308"/>
                </a:cubicBezTo>
                <a:cubicBezTo>
                  <a:pt x="629" y="1139"/>
                  <a:pt x="643" y="1004"/>
                  <a:pt x="646" y="904"/>
                </a:cubicBezTo>
                <a:cubicBezTo>
                  <a:pt x="649" y="805"/>
                  <a:pt x="641" y="718"/>
                  <a:pt x="619" y="644"/>
                </a:cubicBezTo>
                <a:cubicBezTo>
                  <a:pt x="603" y="589"/>
                  <a:pt x="569" y="522"/>
                  <a:pt x="520" y="441"/>
                </a:cubicBezTo>
                <a:cubicBezTo>
                  <a:pt x="470" y="360"/>
                  <a:pt x="411" y="293"/>
                  <a:pt x="341" y="240"/>
                </a:cubicBezTo>
                <a:cubicBezTo>
                  <a:pt x="272" y="187"/>
                  <a:pt x="208" y="152"/>
                  <a:pt x="152" y="132"/>
                </a:cubicBezTo>
                <a:lnTo>
                  <a:pt x="0" y="82"/>
                </a:lnTo>
                <a:close/>
              </a:path>
            </a:pathLst>
          </a:custGeom>
          <a:solidFill>
            <a:srgbClr val="1E2B57"/>
          </a:solidFill>
          <a:ln>
            <a:noFill/>
          </a:ln>
        </p:spPr>
        <p:txBody>
          <a:bodyPr vert="horz" wrap="square" lIns="91440" tIns="45720" rIns="91440" bIns="45720" numCol="1" anchor="t" anchorCtr="0" compatLnSpc="1"/>
          <a:lstStyle/>
          <a:p>
            <a:endParaRPr lang="zh-CN" altLang="en-US"/>
          </a:p>
        </p:txBody>
      </p:sp>
      <p:pic>
        <p:nvPicPr>
          <p:cNvPr id="33" name="图片 3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82234" y="213771"/>
            <a:ext cx="2184731" cy="630736"/>
          </a:xfrm>
          <a:prstGeom prst="rect">
            <a:avLst/>
          </a:prstGeom>
        </p:spPr>
      </p:pic>
      <p:sp>
        <p:nvSpPr>
          <p:cNvPr id="4" name="文本框 3"/>
          <p:cNvSpPr txBox="1"/>
          <p:nvPr/>
        </p:nvSpPr>
        <p:spPr>
          <a:xfrm>
            <a:off x="5709920" y="2366645"/>
            <a:ext cx="5765165" cy="719455"/>
          </a:xfrm>
          <a:prstGeom prst="rect">
            <a:avLst/>
          </a:prstGeom>
          <a:noFill/>
          <a:ln w="19050">
            <a:solidFill>
              <a:srgbClr val="134263"/>
            </a:solidFill>
          </a:ln>
        </p:spPr>
        <p:txBody>
          <a:bodyPr wrap="square" rtlCol="0">
            <a:noAutofit/>
          </a:bodyPr>
          <a:lstStyle/>
          <a:p>
            <a:endParaRPr lang="zh-CN" altLang="en-US" dirty="0"/>
          </a:p>
        </p:txBody>
      </p:sp>
      <p:sp>
        <p:nvSpPr>
          <p:cNvPr id="2" name="文本框 1"/>
          <p:cNvSpPr txBox="1"/>
          <p:nvPr/>
        </p:nvSpPr>
        <p:spPr>
          <a:xfrm>
            <a:off x="5837555" y="2439035"/>
            <a:ext cx="5507355" cy="763270"/>
          </a:xfrm>
          <a:prstGeom prst="rect">
            <a:avLst/>
          </a:prstGeom>
          <a:noFill/>
        </p:spPr>
        <p:txBody>
          <a:bodyPr wrap="square" rtlCol="0">
            <a:noAutofit/>
          </a:bodyPr>
          <a:lstStyle/>
          <a:p>
            <a:r>
              <a:rPr lang="en-US" altLang="en-GB" sz="3200" dirty="0">
                <a:latin typeface="Times New Roman" panose="02020603050405020304" pitchFamily="18" charset="0"/>
                <a:ea typeface="黑体" panose="02010609060101010101" pitchFamily="49" charset="-122"/>
                <a:cs typeface="Times New Roman" panose="02020603050405020304" pitchFamily="18" charset="0"/>
                <a:sym typeface="+mn-lt"/>
              </a:rPr>
              <a:t>Web</a:t>
            </a:r>
            <a:r>
              <a:rPr lang="zh-CN" altLang="en-US" sz="3200" dirty="0">
                <a:latin typeface="Times New Roman" panose="02020603050405020304" pitchFamily="18" charset="0"/>
                <a:ea typeface="黑体" panose="02010609060101010101" pitchFamily="49" charset="-122"/>
                <a:cs typeface="Times New Roman" panose="02020603050405020304" pitchFamily="18" charset="0"/>
                <a:sym typeface="+mn-lt"/>
              </a:rPr>
              <a:t>数据挖掘</a:t>
            </a:r>
            <a:endParaRPr lang="zh-CN" altLang="en-US" sz="32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
        <p:nvSpPr>
          <p:cNvPr id="7" name="文本框 6"/>
          <p:cNvSpPr txBox="1"/>
          <p:nvPr/>
        </p:nvSpPr>
        <p:spPr>
          <a:xfrm>
            <a:off x="5707380" y="4212590"/>
            <a:ext cx="5765165" cy="719455"/>
          </a:xfrm>
          <a:prstGeom prst="rect">
            <a:avLst/>
          </a:prstGeom>
          <a:noFill/>
          <a:ln w="19050">
            <a:solidFill>
              <a:srgbClr val="134263"/>
            </a:solidFill>
          </a:ln>
        </p:spPr>
        <p:txBody>
          <a:bodyPr wrap="square" rtlCol="0">
            <a:noAutofit/>
          </a:bodyPr>
          <a:lstStyle/>
          <a:p>
            <a:endParaRPr lang="zh-CN" altLang="en-US" dirty="0"/>
          </a:p>
        </p:txBody>
      </p:sp>
      <p:sp>
        <p:nvSpPr>
          <p:cNvPr id="8" name="文本框 7"/>
          <p:cNvSpPr txBox="1"/>
          <p:nvPr/>
        </p:nvSpPr>
        <p:spPr>
          <a:xfrm>
            <a:off x="5767070" y="4280535"/>
            <a:ext cx="5507355" cy="763270"/>
          </a:xfrm>
          <a:prstGeom prst="rect">
            <a:avLst/>
          </a:prstGeom>
          <a:noFill/>
        </p:spPr>
        <p:txBody>
          <a:bodyPr wrap="square" rtlCol="0">
            <a:noAutofit/>
          </a:bodyPr>
          <a:lstStyle/>
          <a:p>
            <a:r>
              <a:rPr lang="zh-CN" sz="3200" dirty="0">
                <a:latin typeface="Times New Roman" panose="02020603050405020304" pitchFamily="18" charset="0"/>
                <a:ea typeface="黑体" panose="02010609060101010101" pitchFamily="49" charset="-122"/>
                <a:cs typeface="Times New Roman" panose="02020603050405020304" pitchFamily="18" charset="0"/>
                <a:sym typeface="+mn-lt"/>
              </a:rPr>
              <a:t>社交网络数据挖掘</a:t>
            </a:r>
            <a:endParaRPr lang="zh-CN" sz="3200" dirty="0">
              <a:latin typeface="Times New Roman" panose="02020603050405020304" pitchFamily="18" charset="0"/>
              <a:ea typeface="黑体" panose="02010609060101010101" pitchFamily="49" charset="-122"/>
              <a:cs typeface="Times New Roman" panose="02020603050405020304" pitchFamily="18" charset="0"/>
              <a:sym typeface="+mn-lt"/>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right)">
                                      <p:cBhvr>
                                        <p:cTn id="7" dur="500"/>
                                        <p:tgtEl>
                                          <p:spTgt spid="3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left)">
                                      <p:cBhvr>
                                        <p:cTn id="10" dur="500"/>
                                        <p:tgtEl>
                                          <p:spTgt spid="35"/>
                                        </p:tgtEl>
                                      </p:cBhvr>
                                    </p:animEffect>
                                  </p:childTnLst>
                                </p:cTn>
                              </p:par>
                            </p:childTnLst>
                          </p:cTn>
                        </p:par>
                        <p:par>
                          <p:cTn id="11" fill="hold">
                            <p:stCondLst>
                              <p:cond delay="500"/>
                            </p:stCondLst>
                            <p:childTnLst>
                              <p:par>
                                <p:cTn id="12" presetID="16" presetClass="entr" presetSubtype="26" fill="hold" grpId="0" nodeType="after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barn(inHorizontal)">
                                      <p:cBhvr>
                                        <p:cTn id="14"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19" grpId="0" animBg="1"/>
    </p:bldLst>
  </p:timing>
</p:sld>
</file>

<file path=ppt/tags/tag1.xml><?xml version="1.0" encoding="utf-8"?>
<p:tagLst xmlns:p="http://schemas.openxmlformats.org/presentationml/2006/main">
  <p:tag name="KSO_WM_DIAGRAM_VIRTUALLY_FRAME" val="{&quot;height&quot;:350.3028346456693,&quot;left&quot;:444.2554330708661,&quot;top&quot;:94.84858267716535,&quot;width&quot;:360.7445669291339}"/>
</p:tagLst>
</file>

<file path=ppt/tags/tag10.xml><?xml version="1.0" encoding="utf-8"?>
<p:tagLst xmlns:p="http://schemas.openxmlformats.org/presentationml/2006/main">
  <p:tag name="KSO_WM_DIAGRAM_VIRTUALLY_FRAME" val="{&quot;height&quot;:350.3028346456693,&quot;left&quot;:444.2554330708661,&quot;top&quot;:94.84858267716535,&quot;width&quot;:360.7445669291339}"/>
</p:tagLst>
</file>

<file path=ppt/tags/tag100.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101.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102.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103.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104.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105.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06.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07.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08.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09.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1.xml><?xml version="1.0" encoding="utf-8"?>
<p:tagLst xmlns:p="http://schemas.openxmlformats.org/presentationml/2006/main">
  <p:tag name="KSO_WM_DIAGRAM_VIRTUALLY_FRAME" val="{&quot;height&quot;:272.2285826771653,&quot;left&quot;:83.67133858267717,&quot;top&quot;:184.2655905511811,&quot;width&quot;:804.9125984251968}"/>
</p:tagLst>
</file>

<file path=ppt/tags/tag110.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11.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12.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13.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14.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15.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16.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17.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18.xml><?xml version="1.0" encoding="utf-8"?>
<p:tagLst xmlns:p="http://schemas.openxmlformats.org/presentationml/2006/main">
  <p:tag name="KSO_WM_DIAGRAM_VIRTUALLY_FRAME" val="{&quot;height&quot;:360.13669291338584,&quot;left&quot;:79.43952755905511,&quot;top&quot;:114.56094488188975,&quot;width&quot;:801.1209448818897}"/>
</p:tagLst>
</file>

<file path=ppt/tags/tag119.xml><?xml version="1.0" encoding="utf-8"?>
<p:tagLst xmlns:p="http://schemas.openxmlformats.org/presentationml/2006/main">
  <p:tag name="KSO_WM_DIAGRAM_VIRTUALLY_FRAME" val="{&quot;height&quot;:346.6325984251968,&quot;left&quot;:272.14031496062995,&quot;top&quot;:161,&quot;width&quot;:639.9648818897637}"/>
</p:tagLst>
</file>

<file path=ppt/tags/tag12.xml><?xml version="1.0" encoding="utf-8"?>
<p:tagLst xmlns:p="http://schemas.openxmlformats.org/presentationml/2006/main">
  <p:tag name="KSO_WM_DIAGRAM_VIRTUALLY_FRAME" val="{&quot;height&quot;:272.2285826771653,&quot;left&quot;:83.67133858267717,&quot;top&quot;:184.2655905511811,&quot;width&quot;:804.9125984251968}"/>
</p:tagLst>
</file>

<file path=ppt/tags/tag120.xml><?xml version="1.0" encoding="utf-8"?>
<p:tagLst xmlns:p="http://schemas.openxmlformats.org/presentationml/2006/main">
  <p:tag name="KSO_WM_DIAGRAM_VIRTUALLY_FRAME" val="{&quot;height&quot;:346.6325984251968,&quot;left&quot;:272.14031496062995,&quot;top&quot;:161,&quot;width&quot;:639.9648818897637}"/>
</p:tagLst>
</file>

<file path=ppt/tags/tag121.xml><?xml version="1.0" encoding="utf-8"?>
<p:tagLst xmlns:p="http://schemas.openxmlformats.org/presentationml/2006/main">
  <p:tag name="KSO_WM_DIAGRAM_VIRTUALLY_FRAME" val="{&quot;height&quot;:346.6325984251968,&quot;left&quot;:272.14031496062995,&quot;top&quot;:161,&quot;width&quot;:639.9648818897637}"/>
</p:tagLst>
</file>

<file path=ppt/tags/tag122.xml><?xml version="1.0" encoding="utf-8"?>
<p:tagLst xmlns:p="http://schemas.openxmlformats.org/presentationml/2006/main">
  <p:tag name="KSO_WM_DIAGRAM_VIRTUALLY_FRAME" val="{&quot;height&quot;:346.6325984251968,&quot;left&quot;:272.14031496062995,&quot;top&quot;:161,&quot;width&quot;:639.9648818897637}"/>
</p:tagLst>
</file>

<file path=ppt/tags/tag123.xml><?xml version="1.0" encoding="utf-8"?>
<p:tagLst xmlns:p="http://schemas.openxmlformats.org/presentationml/2006/main">
  <p:tag name="KSO_WM_DIAGRAM_VIRTUALLY_FRAME" val="{&quot;height&quot;:346.6325984251968,&quot;left&quot;:272.14031496062995,&quot;top&quot;:161,&quot;width&quot;:639.9648818897637}"/>
</p:tagLst>
</file>

<file path=ppt/tags/tag124.xml><?xml version="1.0" encoding="utf-8"?>
<p:tagLst xmlns:p="http://schemas.openxmlformats.org/presentationml/2006/main">
  <p:tag name="KSO_WM_DIAGRAM_VIRTUALLY_FRAME" val="{&quot;height&quot;:346.6325984251968,&quot;left&quot;:272.14031496062995,&quot;top&quot;:161,&quot;width&quot;:639.9648818897637}"/>
</p:tagLst>
</file>

<file path=ppt/tags/tag125.xml><?xml version="1.0" encoding="utf-8"?>
<p:tagLst xmlns:p="http://schemas.openxmlformats.org/presentationml/2006/main">
  <p:tag name="KSO_WM_DIAGRAM_VIRTUALLY_FRAME" val="{&quot;height&quot;:346.6325984251968,&quot;left&quot;:272.14031496062995,&quot;top&quot;:161,&quot;width&quot;:639.9648818897637}"/>
</p:tagLst>
</file>

<file path=ppt/tags/tag126.xml><?xml version="1.0" encoding="utf-8"?>
<p:tagLst xmlns:p="http://schemas.openxmlformats.org/presentationml/2006/main">
  <p:tag name="KSO_WM_DIAGRAM_VIRTUALLY_FRAME" val="{&quot;height&quot;:346.6325984251968,&quot;left&quot;:272.14031496062995,&quot;top&quot;:161,&quot;width&quot;:639.9648818897637}"/>
</p:tagLst>
</file>

<file path=ppt/tags/tag127.xml><?xml version="1.0" encoding="utf-8"?>
<p:tagLst xmlns:p="http://schemas.openxmlformats.org/presentationml/2006/main">
  <p:tag name="KSO_WM_DIAGRAM_VIRTUALLY_FRAME" val="{&quot;height&quot;:346.6325984251968,&quot;left&quot;:272.14031496062995,&quot;top&quot;:161,&quot;width&quot;:639.9648818897637}"/>
</p:tagLst>
</file>

<file path=ppt/tags/tag128.xml><?xml version="1.0" encoding="utf-8"?>
<p:tagLst xmlns:p="http://schemas.openxmlformats.org/presentationml/2006/main">
  <p:tag name="KSO_WM_DIAGRAM_VIRTUALLY_FRAME" val="{&quot;height&quot;:346.6325984251968,&quot;left&quot;:272.14031496062995,&quot;top&quot;:161,&quot;width&quot;:639.9648818897637}"/>
</p:tagLst>
</file>

<file path=ppt/tags/tag129.xml><?xml version="1.0" encoding="utf-8"?>
<p:tagLst xmlns:p="http://schemas.openxmlformats.org/presentationml/2006/main">
  <p:tag name="KSO_WM_DIAGRAM_VIRTUALLY_FRAME" val="{&quot;height&quot;:346.6325984251968,&quot;left&quot;:272.14031496062995,&quot;top&quot;:161,&quot;width&quot;:639.9648818897637}"/>
</p:tagLst>
</file>

<file path=ppt/tags/tag13.xml><?xml version="1.0" encoding="utf-8"?>
<p:tagLst xmlns:p="http://schemas.openxmlformats.org/presentationml/2006/main">
  <p:tag name="KSO_WM_DIAGRAM_VIRTUALLY_FRAME" val="{&quot;height&quot;:272.2285826771653,&quot;left&quot;:83.67133858267717,&quot;top&quot;:184.2655905511811,&quot;width&quot;:804.9125984251968}"/>
</p:tagLst>
</file>

<file path=ppt/tags/tag130.xml><?xml version="1.0" encoding="utf-8"?>
<p:tagLst xmlns:p="http://schemas.openxmlformats.org/presentationml/2006/main">
  <p:tag name="KSO_WM_DIAGRAM_VIRTUALLY_FRAME" val="{&quot;height&quot;:346.6325984251968,&quot;left&quot;:272.14031496062995,&quot;top&quot;:161,&quot;width&quot;:639.9648818897637}"/>
</p:tagLst>
</file>

<file path=ppt/tags/tag131.xml><?xml version="1.0" encoding="utf-8"?>
<p:tagLst xmlns:p="http://schemas.openxmlformats.org/presentationml/2006/main">
  <p:tag name="KSO_WM_DIAGRAM_VIRTUALLY_FRAME" val="{&quot;height&quot;:346.6325984251968,&quot;left&quot;:272.14031496062995,&quot;top&quot;:161,&quot;width&quot;:639.9648818897637}"/>
</p:tagLst>
</file>

<file path=ppt/tags/tag132.xml><?xml version="1.0" encoding="utf-8"?>
<p:tagLst xmlns:p="http://schemas.openxmlformats.org/presentationml/2006/main">
  <p:tag name="COMMONDATA" val="eyJoZGlkIjoiZDUyMGU3YWExNWFjMmZiNzQ3OTE5ZmU2YWNjZTM5Y2EifQ=="/>
  <p:tag name="commondata" val="eyJoZGlkIjoiODA0NjJiNGFhNjk4NjMzMTk5YjVjOTI2ZGUzYTNjYjUifQ=="/>
</p:tagLst>
</file>

<file path=ppt/tags/tag14.xml><?xml version="1.0" encoding="utf-8"?>
<p:tagLst xmlns:p="http://schemas.openxmlformats.org/presentationml/2006/main">
  <p:tag name="KSO_WM_DIAGRAM_VIRTUALLY_FRAME" val="{&quot;height&quot;:272.2285826771653,&quot;left&quot;:83.67133858267717,&quot;top&quot;:184.2655905511811,&quot;width&quot;:804.9125984251968}"/>
</p:tagLst>
</file>

<file path=ppt/tags/tag15.xml><?xml version="1.0" encoding="utf-8"?>
<p:tagLst xmlns:p="http://schemas.openxmlformats.org/presentationml/2006/main">
  <p:tag name="KSO_WM_DIAGRAM_VIRTUALLY_FRAME" val="{&quot;height&quot;:272.2285826771653,&quot;left&quot;:83.67133858267717,&quot;top&quot;:184.2655905511811,&quot;width&quot;:804.9125984251968}"/>
</p:tagLst>
</file>

<file path=ppt/tags/tag16.xml><?xml version="1.0" encoding="utf-8"?>
<p:tagLst xmlns:p="http://schemas.openxmlformats.org/presentationml/2006/main">
  <p:tag name="KSO_WM_DIAGRAM_VIRTUALLY_FRAME" val="{&quot;height&quot;:272.2285826771653,&quot;left&quot;:83.67133858267717,&quot;top&quot;:184.2655905511811,&quot;width&quot;:804.9125984251968}"/>
</p:tagLst>
</file>

<file path=ppt/tags/tag17.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18.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19.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2.xml><?xml version="1.0" encoding="utf-8"?>
<p:tagLst xmlns:p="http://schemas.openxmlformats.org/presentationml/2006/main">
  <p:tag name="KSO_WM_DIAGRAM_VIRTUALLY_FRAME" val="{&quot;height&quot;:350.3028346456693,&quot;left&quot;:444.2554330708661,&quot;top&quot;:94.84858267716535,&quot;width&quot;:360.7445669291339}"/>
</p:tagLst>
</file>

<file path=ppt/tags/tag20.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21.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22.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23.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24.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25.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26.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27.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28.xml><?xml version="1.0" encoding="utf-8"?>
<p:tagLst xmlns:p="http://schemas.openxmlformats.org/presentationml/2006/main">
  <p:tag name="KSO_WM_DIAGRAM_VIRTUALLY_FRAME" val="{&quot;height&quot;:341.6425196850394,&quot;left&quot;:48.76535433070866,&quot;top&quot;:129.8207086614173,&quot;width&quot;:401.4617322834646}"/>
</p:tagLst>
</file>

<file path=ppt/tags/tag29.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3.xml><?xml version="1.0" encoding="utf-8"?>
<p:tagLst xmlns:p="http://schemas.openxmlformats.org/presentationml/2006/main">
  <p:tag name="KSO_WM_DIAGRAM_VIRTUALLY_FRAME" val="{&quot;height&quot;:350.3028346456693,&quot;left&quot;:444.2554330708661,&quot;top&quot;:94.84858267716535,&quot;width&quot;:360.7445669291339}"/>
</p:tagLst>
</file>

<file path=ppt/tags/tag30.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31.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32.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33.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34.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35.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36.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37.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38.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39.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4.xml><?xml version="1.0" encoding="utf-8"?>
<p:tagLst xmlns:p="http://schemas.openxmlformats.org/presentationml/2006/main">
  <p:tag name="KSO_WM_DIAGRAM_VIRTUALLY_FRAME" val="{&quot;height&quot;:350.3028346456693,&quot;left&quot;:444.2554330708661,&quot;top&quot;:94.84858267716535,&quot;width&quot;:360.7445669291339}"/>
</p:tagLst>
</file>

<file path=ppt/tags/tag40.xml><?xml version="1.0" encoding="utf-8"?>
<p:tagLst xmlns:p="http://schemas.openxmlformats.org/presentationml/2006/main">
  <p:tag name="KSO_WM_DIAGRAM_VIRTUALLY_FRAME" val="{&quot;height&quot;:382.2672164723271,&quot;left&quot;:426.18763779527563,&quot;top&quot;:80.581968503937,&quot;width&quot;:509.6429133858268}"/>
</p:tagLst>
</file>

<file path=ppt/tags/tag41.xml><?xml version="1.0" encoding="utf-8"?>
<p:tagLst xmlns:p="http://schemas.openxmlformats.org/presentationml/2006/main">
  <p:tag name="KSO_WM_DIAGRAM_VIRTUALLY_FRAME" val="{&quot;height&quot;:271.09999999999997,&quot;left&quot;:70.13259842519685,&quot;top&quot;:174.84771653543308,&quot;width&quot;:851.8}"/>
</p:tagLst>
</file>

<file path=ppt/tags/tag42.xml><?xml version="1.0" encoding="utf-8"?>
<p:tagLst xmlns:p="http://schemas.openxmlformats.org/presentationml/2006/main">
  <p:tag name="KSO_WM_DIAGRAM_VIRTUALLY_FRAME" val="{&quot;height&quot;:271.09999999999997,&quot;left&quot;:70.13259842519685,&quot;top&quot;:174.84771653543308,&quot;width&quot;:851.8}"/>
</p:tagLst>
</file>

<file path=ppt/tags/tag43.xml><?xml version="1.0" encoding="utf-8"?>
<p:tagLst xmlns:p="http://schemas.openxmlformats.org/presentationml/2006/main">
  <p:tag name="KSO_WM_DIAGRAM_VIRTUALLY_FRAME" val="{&quot;height&quot;:271.09999999999997,&quot;left&quot;:70.13259842519685,&quot;top&quot;:174.84771653543308,&quot;width&quot;:851.8}"/>
</p:tagLst>
</file>

<file path=ppt/tags/tag44.xml><?xml version="1.0" encoding="utf-8"?>
<p:tagLst xmlns:p="http://schemas.openxmlformats.org/presentationml/2006/main">
  <p:tag name="KSO_WM_DIAGRAM_VIRTUALLY_FRAME" val="{&quot;height&quot;:271.09999999999997,&quot;left&quot;:70.13259842519685,&quot;top&quot;:174.84771653543308,&quot;width&quot;:851.8}"/>
</p:tagLst>
</file>

<file path=ppt/tags/tag45.xml><?xml version="1.0" encoding="utf-8"?>
<p:tagLst xmlns:p="http://schemas.openxmlformats.org/presentationml/2006/main">
  <p:tag name="KSO_WM_DIAGRAM_VIRTUALLY_FRAME" val="{&quot;height&quot;:271.09999999999997,&quot;left&quot;:70.13259842519685,&quot;top&quot;:174.84771653543308,&quot;width&quot;:851.8}"/>
</p:tagLst>
</file>

<file path=ppt/tags/tag46.xml><?xml version="1.0" encoding="utf-8"?>
<p:tagLst xmlns:p="http://schemas.openxmlformats.org/presentationml/2006/main">
  <p:tag name="KSO_WM_DIAGRAM_VIRTUALLY_FRAME" val="{&quot;height&quot;:271.09999999999997,&quot;left&quot;:70.13259842519685,&quot;top&quot;:174.84771653543308,&quot;width&quot;:851.8}"/>
</p:tagLst>
</file>

<file path=ppt/tags/tag47.xml><?xml version="1.0" encoding="utf-8"?>
<p:tagLst xmlns:p="http://schemas.openxmlformats.org/presentationml/2006/main">
  <p:tag name="KSO_WM_DIAGRAM_VIRTUALLY_FRAME" val="{&quot;height&quot;:271.09999999999997,&quot;left&quot;:70.13259842519685,&quot;top&quot;:174.84771653543308,&quot;width&quot;:851.8}"/>
</p:tagLst>
</file>

<file path=ppt/tags/tag48.xml><?xml version="1.0" encoding="utf-8"?>
<p:tagLst xmlns:p="http://schemas.openxmlformats.org/presentationml/2006/main">
  <p:tag name="KSO_WM_DIAGRAM_VIRTUALLY_FRAME" val="{&quot;height&quot;:271.09999999999997,&quot;left&quot;:70.13259842519685,&quot;top&quot;:174.84771653543308,&quot;width&quot;:851.8}"/>
</p:tagLst>
</file>

<file path=ppt/tags/tag49.xml><?xml version="1.0" encoding="utf-8"?>
<p:tagLst xmlns:p="http://schemas.openxmlformats.org/presentationml/2006/main">
  <p:tag name="KSO_WM_DIAGRAM_VIRTUALLY_FRAME" val="{&quot;height&quot;:271.09999999999997,&quot;left&quot;:70.13259842519685,&quot;top&quot;:174.84771653543308,&quot;width&quot;:851.8}"/>
</p:tagLst>
</file>

<file path=ppt/tags/tag5.xml><?xml version="1.0" encoding="utf-8"?>
<p:tagLst xmlns:p="http://schemas.openxmlformats.org/presentationml/2006/main">
  <p:tag name="KSO_WM_DIAGRAM_VIRTUALLY_FRAME" val="{&quot;height&quot;:350.3028346456693,&quot;left&quot;:444.2554330708661,&quot;top&quot;:94.84858267716535,&quot;width&quot;:360.7445669291339}"/>
</p:tagLst>
</file>

<file path=ppt/tags/tag50.xml><?xml version="1.0" encoding="utf-8"?>
<p:tagLst xmlns:p="http://schemas.openxmlformats.org/presentationml/2006/main">
  <p:tag name="KSO_WM_DIAGRAM_VIRTUALLY_FRAME" val="{&quot;height&quot;:271.09999999999997,&quot;left&quot;:70.13259842519685,&quot;top&quot;:174.84771653543308,&quot;width&quot;:851.8}"/>
</p:tagLst>
</file>

<file path=ppt/tags/tag51.xml><?xml version="1.0" encoding="utf-8"?>
<p:tagLst xmlns:p="http://schemas.openxmlformats.org/presentationml/2006/main">
  <p:tag name="KSO_WM_DIAGRAM_VIRTUALLY_FRAME" val="{&quot;height&quot;:271.09999999999997,&quot;left&quot;:70.13259842519685,&quot;top&quot;:174.84771653543308,&quot;width&quot;:851.8}"/>
</p:tagLst>
</file>

<file path=ppt/tags/tag52.xml><?xml version="1.0" encoding="utf-8"?>
<p:tagLst xmlns:p="http://schemas.openxmlformats.org/presentationml/2006/main">
  <p:tag name="KSO_WM_DIAGRAM_VIRTUALLY_FRAME" val="{&quot;height&quot;:271.09999999999997,&quot;left&quot;:70.13259842519685,&quot;top&quot;:174.84771653543308,&quot;width&quot;:851.8}"/>
</p:tagLst>
</file>

<file path=ppt/tags/tag53.xml><?xml version="1.0" encoding="utf-8"?>
<p:tagLst xmlns:p="http://schemas.openxmlformats.org/presentationml/2006/main">
  <p:tag name="KSO_WM_DIAGRAM_VIRTUALLY_FRAME" val="{&quot;height&quot;:271.09999999999997,&quot;left&quot;:70.13259842519685,&quot;top&quot;:174.84771653543308,&quot;width&quot;:851.8}"/>
</p:tagLst>
</file>

<file path=ppt/tags/tag54.xml><?xml version="1.0" encoding="utf-8"?>
<p:tagLst xmlns:p="http://schemas.openxmlformats.org/presentationml/2006/main">
  <p:tag name="KSO_WM_DIAGRAM_VIRTUALLY_FRAME" val="{&quot;height&quot;:271.09999999999997,&quot;left&quot;:70.13259842519685,&quot;top&quot;:174.84771653543308,&quot;width&quot;:851.8}"/>
</p:tagLst>
</file>

<file path=ppt/tags/tag55.xml><?xml version="1.0" encoding="utf-8"?>
<p:tagLst xmlns:p="http://schemas.openxmlformats.org/presentationml/2006/main">
  <p:tag name="KSO_WM_DIAGRAM_VIRTUALLY_FRAME" val="{&quot;height&quot;:271.09999999999997,&quot;left&quot;:70.13259842519685,&quot;top&quot;:174.84771653543308,&quot;width&quot;:851.8}"/>
</p:tagLst>
</file>

<file path=ppt/tags/tag56.xml><?xml version="1.0" encoding="utf-8"?>
<p:tagLst xmlns:p="http://schemas.openxmlformats.org/presentationml/2006/main">
  <p:tag name="KSO_WM_DIAGRAM_VIRTUALLY_FRAME" val="{&quot;height&quot;:271.09999999999997,&quot;left&quot;:70.13259842519685,&quot;top&quot;:174.84771653543308,&quot;width&quot;:851.8}"/>
</p:tagLst>
</file>

<file path=ppt/tags/tag57.xml><?xml version="1.0" encoding="utf-8"?>
<p:tagLst xmlns:p="http://schemas.openxmlformats.org/presentationml/2006/main">
  <p:tag name="KSO_WM_DIAGRAM_VIRTUALLY_FRAME" val="{&quot;height&quot;:271.09999999999997,&quot;left&quot;:70.13259842519685,&quot;top&quot;:174.84771653543308,&quot;width&quot;:851.8}"/>
</p:tagLst>
</file>

<file path=ppt/tags/tag58.xml><?xml version="1.0" encoding="utf-8"?>
<p:tagLst xmlns:p="http://schemas.openxmlformats.org/presentationml/2006/main">
  <p:tag name="KSO_WM_DIAGRAM_VIRTUALLY_FRAME" val="{&quot;height&quot;:271.09999999999997,&quot;left&quot;:70.13259842519685,&quot;top&quot;:174.84771653543308,&quot;width&quot;:851.8}"/>
</p:tagLst>
</file>

<file path=ppt/tags/tag59.xml><?xml version="1.0" encoding="utf-8"?>
<p:tagLst xmlns:p="http://schemas.openxmlformats.org/presentationml/2006/main">
  <p:tag name="KSO_WM_DIAGRAM_VIRTUALLY_FRAME" val="{&quot;height&quot;:271.09999999999997,&quot;left&quot;:70.13259842519685,&quot;top&quot;:174.84771653543308,&quot;width&quot;:851.8}"/>
</p:tagLst>
</file>

<file path=ppt/tags/tag6.xml><?xml version="1.0" encoding="utf-8"?>
<p:tagLst xmlns:p="http://schemas.openxmlformats.org/presentationml/2006/main">
  <p:tag name="KSO_WM_DIAGRAM_VIRTUALLY_FRAME" val="{&quot;height&quot;:350.3028346456693,&quot;left&quot;:444.2554330708661,&quot;top&quot;:94.84858267716535,&quot;width&quot;:360.7445669291339}"/>
</p:tagLst>
</file>

<file path=ppt/tags/tag60.xml><?xml version="1.0" encoding="utf-8"?>
<p:tagLst xmlns:p="http://schemas.openxmlformats.org/presentationml/2006/main">
  <p:tag name="KSO_WM_DIAGRAM_VIRTUALLY_FRAME" val="{&quot;height&quot;:271.09999999999997,&quot;left&quot;:70.13259842519685,&quot;top&quot;:174.84771653543308,&quot;width&quot;:851.8}"/>
</p:tagLst>
</file>

<file path=ppt/tags/tag61.xml><?xml version="1.0" encoding="utf-8"?>
<p:tagLst xmlns:p="http://schemas.openxmlformats.org/presentationml/2006/main">
  <p:tag name="KSO_WM_DIAGRAM_VIRTUALLY_FRAME" val="{&quot;height&quot;:271.09999999999997,&quot;left&quot;:70.13259842519685,&quot;top&quot;:174.84771653543308,&quot;width&quot;:851.8}"/>
</p:tagLst>
</file>

<file path=ppt/tags/tag62.xml><?xml version="1.0" encoding="utf-8"?>
<p:tagLst xmlns:p="http://schemas.openxmlformats.org/presentationml/2006/main">
  <p:tag name="KSO_WM_DIAGRAM_VIRTUALLY_FRAME" val="{&quot;height&quot;:271.09999999999997,&quot;left&quot;:70.13259842519685,&quot;top&quot;:174.84771653543308,&quot;width&quot;:851.8}"/>
</p:tagLst>
</file>

<file path=ppt/tags/tag63.xml><?xml version="1.0" encoding="utf-8"?>
<p:tagLst xmlns:p="http://schemas.openxmlformats.org/presentationml/2006/main">
  <p:tag name="KSO_WM_DIAGRAM_VIRTUALLY_FRAME" val="{&quot;height&quot;:271.09999999999997,&quot;left&quot;:70.13259842519685,&quot;top&quot;:174.84771653543308,&quot;width&quot;:851.8}"/>
</p:tagLst>
</file>

<file path=ppt/tags/tag64.xml><?xml version="1.0" encoding="utf-8"?>
<p:tagLst xmlns:p="http://schemas.openxmlformats.org/presentationml/2006/main">
  <p:tag name="KSO_WM_DIAGRAM_VIRTUALLY_FRAME" val="{&quot;height&quot;:271.09999999999997,&quot;left&quot;:70.13259842519685,&quot;top&quot;:174.84771653543308,&quot;width&quot;:851.8}"/>
</p:tagLst>
</file>

<file path=ppt/tags/tag65.xml><?xml version="1.0" encoding="utf-8"?>
<p:tagLst xmlns:p="http://schemas.openxmlformats.org/presentationml/2006/main">
  <p:tag name="KSO_WM_DIAGRAM_VIRTUALLY_FRAME" val="{&quot;height&quot;:271.09999999999997,&quot;left&quot;:70.13259842519685,&quot;top&quot;:174.84771653543308,&quot;width&quot;:851.8}"/>
</p:tagLst>
</file>

<file path=ppt/tags/tag66.xml><?xml version="1.0" encoding="utf-8"?>
<p:tagLst xmlns:p="http://schemas.openxmlformats.org/presentationml/2006/main">
  <p:tag name="KSO_WM_DIAGRAM_VIRTUALLY_FRAME" val="{&quot;height&quot;:271.09999999999997,&quot;left&quot;:70.13259842519685,&quot;top&quot;:174.84771653543308,&quot;width&quot;:851.8}"/>
</p:tagLst>
</file>

<file path=ppt/tags/tag67.xml><?xml version="1.0" encoding="utf-8"?>
<p:tagLst xmlns:p="http://schemas.openxmlformats.org/presentationml/2006/main">
  <p:tag name="KSO_WM_DIAGRAM_VIRTUALLY_FRAME" val="{&quot;height&quot;:271.09999999999997,&quot;left&quot;:70.13259842519685,&quot;top&quot;:174.84771653543308,&quot;width&quot;:851.8}"/>
</p:tagLst>
</file>

<file path=ppt/tags/tag68.xml><?xml version="1.0" encoding="utf-8"?>
<p:tagLst xmlns:p="http://schemas.openxmlformats.org/presentationml/2006/main">
  <p:tag name="KSO_WM_DIAGRAM_VIRTUALLY_FRAME" val="{&quot;height&quot;:271.09999999999997,&quot;left&quot;:70.13259842519685,&quot;top&quot;:174.84771653543308,&quot;width&quot;:851.8}"/>
</p:tagLst>
</file>

<file path=ppt/tags/tag69.xml><?xml version="1.0" encoding="utf-8"?>
<p:tagLst xmlns:p="http://schemas.openxmlformats.org/presentationml/2006/main">
  <p:tag name="KSO_WM_DIAGRAM_VIRTUALLY_FRAME" val="{&quot;height&quot;:271.09999999999997,&quot;left&quot;:70.13259842519685,&quot;top&quot;:174.84771653543308,&quot;width&quot;:851.8}"/>
</p:tagLst>
</file>

<file path=ppt/tags/tag7.xml><?xml version="1.0" encoding="utf-8"?>
<p:tagLst xmlns:p="http://schemas.openxmlformats.org/presentationml/2006/main">
  <p:tag name="KSO_WM_DIAGRAM_VIRTUALLY_FRAME" val="{&quot;height&quot;:350.3028346456693,&quot;left&quot;:444.2554330708661,&quot;top&quot;:94.84858267716535,&quot;width&quot;:360.7445669291339}"/>
</p:tagLst>
</file>

<file path=ppt/tags/tag70.xml><?xml version="1.0" encoding="utf-8"?>
<p:tagLst xmlns:p="http://schemas.openxmlformats.org/presentationml/2006/main">
  <p:tag name="KSO_WM_DIAGRAM_VIRTUALLY_FRAME" val="{&quot;height&quot;:271.09999999999997,&quot;left&quot;:70.13259842519685,&quot;top&quot;:174.84771653543308,&quot;width&quot;:851.8}"/>
</p:tagLst>
</file>

<file path=ppt/tags/tag71.xml><?xml version="1.0" encoding="utf-8"?>
<p:tagLst xmlns:p="http://schemas.openxmlformats.org/presentationml/2006/main">
  <p:tag name="KSO_WM_DIAGRAM_VIRTUALLY_FRAME" val="{&quot;height&quot;:271.09999999999997,&quot;left&quot;:70.13259842519685,&quot;top&quot;:174.84771653543308,&quot;width&quot;:851.8}"/>
</p:tagLst>
</file>

<file path=ppt/tags/tag72.xml><?xml version="1.0" encoding="utf-8"?>
<p:tagLst xmlns:p="http://schemas.openxmlformats.org/presentationml/2006/main">
  <p:tag name="KSO_WM_DIAGRAM_VIRTUALLY_FRAME" val="{&quot;height&quot;:271.09999999999997,&quot;left&quot;:70.13259842519685,&quot;top&quot;:174.84771653543308,&quot;width&quot;:851.8}"/>
</p:tagLst>
</file>

<file path=ppt/tags/tag73.xml><?xml version="1.0" encoding="utf-8"?>
<p:tagLst xmlns:p="http://schemas.openxmlformats.org/presentationml/2006/main">
  <p:tag name="KSO_WM_DIAGRAM_VIRTUALLY_FRAME" val="{&quot;height&quot;:271.09999999999997,&quot;left&quot;:70.13259842519685,&quot;top&quot;:174.84771653543308,&quot;width&quot;:851.8}"/>
</p:tagLst>
</file>

<file path=ppt/tags/tag74.xml><?xml version="1.0" encoding="utf-8"?>
<p:tagLst xmlns:p="http://schemas.openxmlformats.org/presentationml/2006/main">
  <p:tag name="KSO_WM_DIAGRAM_VIRTUALLY_FRAME" val="{&quot;height&quot;:271.09999999999997,&quot;left&quot;:70.13259842519685,&quot;top&quot;:174.84771653543308,&quot;width&quot;:851.8}"/>
</p:tagLst>
</file>

<file path=ppt/tags/tag75.xml><?xml version="1.0" encoding="utf-8"?>
<p:tagLst xmlns:p="http://schemas.openxmlformats.org/presentationml/2006/main">
  <p:tag name="KSO_WM_DIAGRAM_VIRTUALLY_FRAME" val="{&quot;height&quot;:271.09999999999997,&quot;left&quot;:70.13259842519685,&quot;top&quot;:174.84771653543308,&quot;width&quot;:851.8}"/>
</p:tagLst>
</file>

<file path=ppt/tags/tag76.xml><?xml version="1.0" encoding="utf-8"?>
<p:tagLst xmlns:p="http://schemas.openxmlformats.org/presentationml/2006/main">
  <p:tag name="KSO_WM_DIAGRAM_VIRTUALLY_FRAME" val="{&quot;height&quot;:271.09999999999997,&quot;left&quot;:70.13259842519685,&quot;top&quot;:174.84771653543308,&quot;width&quot;:851.8}"/>
</p:tagLst>
</file>

<file path=ppt/tags/tag77.xml><?xml version="1.0" encoding="utf-8"?>
<p:tagLst xmlns:p="http://schemas.openxmlformats.org/presentationml/2006/main">
  <p:tag name="KSO_WM_DIAGRAM_VIRTUALLY_FRAME" val="{&quot;height&quot;:271.09999999999997,&quot;left&quot;:70.13259842519685,&quot;top&quot;:174.84771653543308,&quot;width&quot;:851.8}"/>
</p:tagLst>
</file>

<file path=ppt/tags/tag78.xml><?xml version="1.0" encoding="utf-8"?>
<p:tagLst xmlns:p="http://schemas.openxmlformats.org/presentationml/2006/main">
  <p:tag name="KSO_WM_DIAGRAM_VIRTUALLY_FRAME" val="{&quot;height&quot;:271.09999999999997,&quot;left&quot;:70.13259842519685,&quot;top&quot;:174.84771653543308,&quot;width&quot;:851.8}"/>
</p:tagLst>
</file>

<file path=ppt/tags/tag79.xml><?xml version="1.0" encoding="utf-8"?>
<p:tagLst xmlns:p="http://schemas.openxmlformats.org/presentationml/2006/main">
  <p:tag name="KSO_WM_DIAGRAM_VIRTUALLY_FRAME" val="{&quot;height&quot;:271.09999999999997,&quot;left&quot;:70.13259842519685,&quot;top&quot;:174.84771653543308,&quot;width&quot;:851.8}"/>
</p:tagLst>
</file>

<file path=ppt/tags/tag8.xml><?xml version="1.0" encoding="utf-8"?>
<p:tagLst xmlns:p="http://schemas.openxmlformats.org/presentationml/2006/main">
  <p:tag name="KSO_WM_DIAGRAM_VIRTUALLY_FRAME" val="{&quot;height&quot;:350.3028346456693,&quot;left&quot;:444.2554330708661,&quot;top&quot;:94.84858267716535,&quot;width&quot;:360.7445669291339}"/>
</p:tagLst>
</file>

<file path=ppt/tags/tag80.xml><?xml version="1.0" encoding="utf-8"?>
<p:tagLst xmlns:p="http://schemas.openxmlformats.org/presentationml/2006/main">
  <p:tag name="KSO_WM_DIAGRAM_VIRTUALLY_FRAME" val="{&quot;height&quot;:271.09999999999997,&quot;left&quot;:70.13259842519685,&quot;top&quot;:174.84771653543308,&quot;width&quot;:851.8}"/>
</p:tagLst>
</file>

<file path=ppt/tags/tag81.xml><?xml version="1.0" encoding="utf-8"?>
<p:tagLst xmlns:p="http://schemas.openxmlformats.org/presentationml/2006/main">
  <p:tag name="KSO_WM_DIAGRAM_VIRTUALLY_FRAME" val="{&quot;height&quot;:271.09999999999997,&quot;left&quot;:70.13259842519685,&quot;top&quot;:174.84771653543308,&quot;width&quot;:851.8}"/>
</p:tagLst>
</file>

<file path=ppt/tags/tag82.xml><?xml version="1.0" encoding="utf-8"?>
<p:tagLst xmlns:p="http://schemas.openxmlformats.org/presentationml/2006/main">
  <p:tag name="KSO_WM_DIAGRAM_VIRTUALLY_FRAME" val="{&quot;height&quot;:271.09999999999997,&quot;left&quot;:70.13259842519685,&quot;top&quot;:174.84771653543308,&quot;width&quot;:851.8}"/>
</p:tagLst>
</file>

<file path=ppt/tags/tag83.xml><?xml version="1.0" encoding="utf-8"?>
<p:tagLst xmlns:p="http://schemas.openxmlformats.org/presentationml/2006/main">
  <p:tag name="KSO_WM_DIAGRAM_VIRTUALLY_FRAME" val="{&quot;height&quot;:271.09999999999997,&quot;left&quot;:70.13259842519685,&quot;top&quot;:174.84771653543308,&quot;width&quot;:851.8}"/>
</p:tagLst>
</file>

<file path=ppt/tags/tag84.xml><?xml version="1.0" encoding="utf-8"?>
<p:tagLst xmlns:p="http://schemas.openxmlformats.org/presentationml/2006/main">
  <p:tag name="KSO_WM_DIAGRAM_VIRTUALLY_FRAME" val="{&quot;height&quot;:271.09999999999997,&quot;left&quot;:70.13259842519685,&quot;top&quot;:174.84771653543308,&quot;width&quot;:851.8}"/>
</p:tagLst>
</file>

<file path=ppt/tags/tag85.xml><?xml version="1.0" encoding="utf-8"?>
<p:tagLst xmlns:p="http://schemas.openxmlformats.org/presentationml/2006/main">
  <p:tag name="KSO_WM_DIAGRAM_VIRTUALLY_FRAME" val="{&quot;height&quot;:360.3284251968504,&quot;left&quot;:141.67267716535432,&quot;top&quot;:123.01354330708662,&quot;width&quot;:770.8977165354331}"/>
</p:tagLst>
</file>

<file path=ppt/tags/tag86.xml><?xml version="1.0" encoding="utf-8"?>
<p:tagLst xmlns:p="http://schemas.openxmlformats.org/presentationml/2006/main">
  <p:tag name="KSO_WM_DIAGRAM_VIRTUALLY_FRAME" val="{&quot;height&quot;:360.3284251968504,&quot;left&quot;:141.67267716535432,&quot;top&quot;:123.01354330708662,&quot;width&quot;:770.8977165354331}"/>
</p:tagLst>
</file>

<file path=ppt/tags/tag87.xml><?xml version="1.0" encoding="utf-8"?>
<p:tagLst xmlns:p="http://schemas.openxmlformats.org/presentationml/2006/main">
  <p:tag name="KSO_WM_DIAGRAM_VIRTUALLY_FRAME" val="{&quot;height&quot;:360.3284251968504,&quot;left&quot;:141.67267716535432,&quot;top&quot;:123.01354330708662,&quot;width&quot;:770.8977165354331}"/>
</p:tagLst>
</file>

<file path=ppt/tags/tag88.xml><?xml version="1.0" encoding="utf-8"?>
<p:tagLst xmlns:p="http://schemas.openxmlformats.org/presentationml/2006/main">
  <p:tag name="KSO_WM_DIAGRAM_VIRTUALLY_FRAME" val="{&quot;height&quot;:360.3284251968504,&quot;left&quot;:141.67267716535432,&quot;top&quot;:123.01354330708662,&quot;width&quot;:770.8977165354331}"/>
</p:tagLst>
</file>

<file path=ppt/tags/tag89.xml><?xml version="1.0" encoding="utf-8"?>
<p:tagLst xmlns:p="http://schemas.openxmlformats.org/presentationml/2006/main">
  <p:tag name="KSO_WM_DIAGRAM_VIRTUALLY_FRAME" val="{&quot;height&quot;:360.3284251968504,&quot;left&quot;:141.67267716535432,&quot;top&quot;:123.01354330708662,&quot;width&quot;:770.8977165354331}"/>
</p:tagLst>
</file>

<file path=ppt/tags/tag9.xml><?xml version="1.0" encoding="utf-8"?>
<p:tagLst xmlns:p="http://schemas.openxmlformats.org/presentationml/2006/main">
  <p:tag name="KSO_WM_DIAGRAM_VIRTUALLY_FRAME" val="{&quot;height&quot;:350.3028346456693,&quot;left&quot;:444.2554330708661,&quot;top&quot;:94.84858267716535,&quot;width&quot;:360.7445669291339}"/>
</p:tagLst>
</file>

<file path=ppt/tags/tag90.xml><?xml version="1.0" encoding="utf-8"?>
<p:tagLst xmlns:p="http://schemas.openxmlformats.org/presentationml/2006/main">
  <p:tag name="KSO_WM_DIAGRAM_VIRTUALLY_FRAME" val="{&quot;height&quot;:360.3284251968504,&quot;left&quot;:141.67267716535432,&quot;top&quot;:123.01354330708662,&quot;width&quot;:770.8977165354331}"/>
</p:tagLst>
</file>

<file path=ppt/tags/tag91.xml><?xml version="1.0" encoding="utf-8"?>
<p:tagLst xmlns:p="http://schemas.openxmlformats.org/presentationml/2006/main">
  <p:tag name="KSO_WM_DIAGRAM_VIRTUALLY_FRAME" val="{&quot;height&quot;:360.3284251968504,&quot;left&quot;:141.67267716535432,&quot;top&quot;:123.01354330708662,&quot;width&quot;:770.8977165354331}"/>
</p:tagLst>
</file>

<file path=ppt/tags/tag92.xml><?xml version="1.0" encoding="utf-8"?>
<p:tagLst xmlns:p="http://schemas.openxmlformats.org/presentationml/2006/main">
  <p:tag name="KSO_WM_DIAGRAM_VIRTUALLY_FRAME" val="{&quot;height&quot;:360.3284251968504,&quot;left&quot;:141.67267716535432,&quot;top&quot;:123.01354330708662,&quot;width&quot;:770.8977165354331}"/>
</p:tagLst>
</file>

<file path=ppt/tags/tag93.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94.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95.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96.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97.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98.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ags/tag99.xml><?xml version="1.0" encoding="utf-8"?>
<p:tagLst xmlns:p="http://schemas.openxmlformats.org/presentationml/2006/main">
  <p:tag name="KSO_WM_DIAGRAM_VIRTUALLY_FRAME" val="{&quot;height&quot;:255.1723622047244,&quot;left&quot;:122.24401574803149,&quot;top&quot;:177.6185039370079,&quot;width&quot;:715.5119685039369}"/>
</p:tagLst>
</file>

<file path=ppt/theme/theme1.xml><?xml version="1.0" encoding="utf-8"?>
<a:theme xmlns:a="http://schemas.openxmlformats.org/drawingml/2006/main" name="Office 主题​​">
  <a:themeElements>
    <a:clrScheme name="自定义 2">
      <a:dk1>
        <a:srgbClr val="262626"/>
      </a:dk1>
      <a:lt1>
        <a:sysClr val="window" lastClr="FFFFFF"/>
      </a:lt1>
      <a:dk2>
        <a:srgbClr val="003366"/>
      </a:dk2>
      <a:lt2>
        <a:srgbClr val="FFFFFF"/>
      </a:lt2>
      <a:accent1>
        <a:srgbClr val="92D050"/>
      </a:accent1>
      <a:accent2>
        <a:srgbClr val="52B0C5"/>
      </a:accent2>
      <a:accent3>
        <a:srgbClr val="003366"/>
      </a:accent3>
      <a:accent4>
        <a:srgbClr val="52B0C5"/>
      </a:accent4>
      <a:accent5>
        <a:srgbClr val="003366"/>
      </a:accent5>
      <a:accent6>
        <a:srgbClr val="808080"/>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2563</Words>
  <Application>WPS 演示</Application>
  <PresentationFormat>宽屏</PresentationFormat>
  <Paragraphs>330</Paragraphs>
  <Slides>26</Slides>
  <Notes>28</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26</vt:i4>
      </vt:variant>
    </vt:vector>
  </HeadingPairs>
  <TitlesOfParts>
    <vt:vector size="45" baseType="lpstr">
      <vt:lpstr>Arial</vt:lpstr>
      <vt:lpstr>宋体</vt:lpstr>
      <vt:lpstr>Wingdings</vt:lpstr>
      <vt:lpstr>方正粗黑宋简体</vt:lpstr>
      <vt:lpstr>微软雅黑</vt:lpstr>
      <vt:lpstr>Impact MT Std</vt:lpstr>
      <vt:lpstr>Times New Roman</vt:lpstr>
      <vt:lpstr>黑体</vt:lpstr>
      <vt:lpstr>Calibri</vt:lpstr>
      <vt:lpstr>Century Gothic</vt:lpstr>
      <vt:lpstr>Segoe UI Light</vt:lpstr>
      <vt:lpstr>方正兰亭粗黑_GBK</vt:lpstr>
      <vt:lpstr>等线</vt:lpstr>
      <vt:lpstr>Arial Unicode MS</vt:lpstr>
      <vt:lpstr>等线 Light</vt:lpstr>
      <vt:lpstr>Segoe UI Semibold</vt:lpstr>
      <vt:lpstr>Arial</vt:lpstr>
      <vt:lpstr>方正兰亭黑_GBK</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答辩-19</dc:title>
  <dc:creator>LP</dc:creator>
  <cp:lastModifiedBy>岚山风</cp:lastModifiedBy>
  <cp:revision>145</cp:revision>
  <dcterms:created xsi:type="dcterms:W3CDTF">2016-11-24T09:20:00Z</dcterms:created>
  <dcterms:modified xsi:type="dcterms:W3CDTF">2024-06-12T06:00:51Z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2052-12.1.0.16929</vt:lpwstr>
  </property>
  <property fmtid="{D5CDD505-2E9C-101B-9397-08002B2CF9AE}" pid="3" name="ICV">
    <vt:lpwstr>8F587F292F1945829C5E4BC42D8E26F7_13</vt:lpwstr>
  </property>
</Properties>
</file>

<file path=docProps/thumbnail.jpeg>
</file>